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3.jpeg" ContentType="image/jpeg"/>
  <Override PartName="/ppt/media/image48.png" ContentType="image/png"/>
  <Override PartName="/ppt/media/image12.gif" ContentType="image/gif"/>
  <Override PartName="/ppt/media/image5.png" ContentType="image/png"/>
  <Override PartName="/ppt/media/image71.png" ContentType="image/png"/>
  <Override PartName="/ppt/media/image6.jpeg" ContentType="image/jpeg"/>
  <Override PartName="/ppt/media/image4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23.jpeg" ContentType="image/jpeg"/>
  <Override PartName="/ppt/media/image9.gif" ContentType="image/gif"/>
  <Override PartName="/ppt/media/image21.jpeg" ContentType="image/jpeg"/>
  <Override PartName="/ppt/media/image54.png" ContentType="image/png"/>
  <Override PartName="/ppt/media/image10.jpeg" ContentType="image/jpeg"/>
  <Override PartName="/ppt/media/image56.png" ContentType="image/png"/>
  <Override PartName="/ppt/media/image11.png" ContentType="image/png"/>
  <Override PartName="/ppt/media/image13.png" ContentType="image/png"/>
  <Override PartName="/ppt/media/image46.jpeg" ContentType="image/jpe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jpeg" ContentType="image/jpeg"/>
  <Override PartName="/ppt/media/image59.png" ContentType="image/png"/>
  <Override PartName="/ppt/media/image18.jpeg" ContentType="image/jpeg"/>
  <Override PartName="/ppt/media/image19.jpeg" ContentType="image/jpeg"/>
  <Override PartName="/ppt/media/image20.jpeg" ContentType="image/jpeg"/>
  <Override PartName="/ppt/media/image44.png" ContentType="image/png"/>
  <Override PartName="/ppt/media/image22.jpeg" ContentType="image/jpeg"/>
  <Override PartName="/ppt/media/image24.jpeg" ContentType="image/jpeg"/>
  <Override PartName="/ppt/media/image25.png" ContentType="image/png"/>
  <Override PartName="/ppt/media/image36.jpeg" ContentType="image/jpeg"/>
  <Override PartName="/ppt/media/image26.jpeg" ContentType="image/jpeg"/>
  <Override PartName="/ppt/media/image37.png" ContentType="image/png"/>
  <Override PartName="/ppt/media/image27.jpeg" ContentType="image/jpeg"/>
  <Override PartName="/ppt/media/image47.png" ContentType="image/png"/>
  <Override PartName="/ppt/media/image100.png" ContentType="image/png"/>
  <Override PartName="/ppt/media/image28.png" ContentType="image/png"/>
  <Override PartName="/ppt/media/image29.jpeg" ContentType="image/jpeg"/>
  <Override PartName="/ppt/media/image30.jpeg" ContentType="image/jpeg"/>
  <Override PartName="/ppt/media/image31.jpeg" ContentType="image/jpeg"/>
  <Override PartName="/ppt/media/image42.png" ContentType="image/png"/>
  <Override PartName="/ppt/media/image32.jpeg" ContentType="image/jpeg"/>
  <Override PartName="/ppt/media/image52.png" ContentType="image/png"/>
  <Override PartName="/ppt/media/image33.jpeg" ContentType="image/jpeg"/>
  <Override PartName="/ppt/media/image34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103.png" ContentType="image/png"/>
  <Override PartName="/ppt/media/image62.gif" ContentType="image/gif"/>
  <Override PartName="/ppt/media/image43.png" ContentType="image/png"/>
  <Override PartName="/ppt/media/image105.png" ContentType="image/png"/>
  <Override PartName="/ppt/media/image64.gif" ContentType="image/gif"/>
  <Override PartName="/ppt/media/image45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3.png" ContentType="image/png"/>
  <Override PartName="/ppt/media/image55.png" ContentType="image/png"/>
  <Override PartName="/ppt/media/image60.png" ContentType="image/png"/>
  <Override PartName="/ppt/media/image61.png" ContentType="image/png"/>
  <Override PartName="/ppt/media/image63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jpeg" ContentType="image/jpeg"/>
  <Override PartName="/ppt/media/image72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gif" ContentType="image/gif"/>
  <Override PartName="/ppt/media/image86.gif" ContentType="image/gif"/>
  <Override PartName="/ppt/media/image87.gif" ContentType="image/gif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BFFC0FA-75C5-4D2B-9CC6-09172050F814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826946C-8FB6-4672-8291-4D5796AD618B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194959A-39B2-4621-B01D-883595A95B08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02D6639-14CB-43C3-83CE-834BA4ED521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040192D-87F4-4FA6-AA92-25F4311A255A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52F4D7D-44C2-4AE2-AE71-97CB48DA787D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284CFCE-A8D9-43FB-AAA2-D2AB103C0B37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46515BA-067D-4B57-B287-F5C93F7C4C7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80ABDF0-1A8D-4464-8AA8-207D946B5D62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95C3A2C-41A9-4D7F-8D65-BAE2CE7B458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6DD731-E781-4CF1-8DB5-2EE61706E9D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CE78D53-ACC3-433E-8B7D-A26BEC6143DA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;p1" descr=""/>
          <p:cNvPicPr/>
          <p:nvPr/>
        </p:nvPicPr>
        <p:blipFill>
          <a:blip r:embed="rId2"/>
          <a:stretch/>
        </p:blipFill>
        <p:spPr>
          <a:xfrm>
            <a:off x="8668800" y="4679280"/>
            <a:ext cx="420840" cy="42084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7;p1" descr=""/>
          <p:cNvPicPr/>
          <p:nvPr/>
        </p:nvPicPr>
        <p:blipFill>
          <a:blip r:embed="rId3"/>
          <a:stretch/>
        </p:blipFill>
        <p:spPr>
          <a:xfrm>
            <a:off x="8118000" y="129960"/>
            <a:ext cx="897840" cy="32904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8;p1" descr=""/>
          <p:cNvPicPr/>
          <p:nvPr/>
        </p:nvPicPr>
        <p:blipFill>
          <a:blip r:embed="rId4"/>
          <a:srcRect l="39607" t="0" r="0" b="0"/>
          <a:stretch/>
        </p:blipFill>
        <p:spPr>
          <a:xfrm>
            <a:off x="0" y="4475520"/>
            <a:ext cx="2021040" cy="667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sldNum" idx="1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9DA92BA-BE73-4D3A-8A1B-3B79F86CA8D6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hyperlink" Target="https://www.linkedin.com/in/vagnerbellacosa/" TargetMode="External"/><Relationship Id="rId4" Type="http://schemas.openxmlformats.org/officeDocument/2006/relationships/hyperlink" Target="https://www.youtube.com/channel/UCdhQrh84U__b5cm_3XUDHOg/" TargetMode="External"/><Relationship Id="rId5" Type="http://schemas.openxmlformats.org/officeDocument/2006/relationships/hyperlink" Target="https://github.com/VagnerBellacosa" TargetMode="External"/><Relationship Id="rId6" Type="http://schemas.openxmlformats.org/officeDocument/2006/relationships/hyperlink" Target="https://twitter.com/BellacosaVagner" TargetMode="External"/><Relationship Id="rId7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hyperlink" Target="https://consuladoportugalsp.org.br/dados-sobre-portugal/tratados-e-acordos-entre-portugal-e-brasil/informacoes-sobre-o-acordo-de-seguranca-social-entre-portugal-e-brasil/" TargetMode="External"/><Relationship Id="rId3" Type="http://schemas.openxmlformats.org/officeDocument/2006/relationships/hyperlink" Target="http://www.planalto.gov.br/ccivil_03/decreto/1995/d1457.htm" TargetMode="External"/><Relationship Id="rId4" Type="http://schemas.openxmlformats.org/officeDocument/2006/relationships/hyperlink" Target="https://www.seg-social.pt/documents/10152/14971/N58_Acordo_Seguranca_social_Portugal_Brasil/166abdc4-c904-4933-b02a-7d50671b1230" TargetMode="External"/><Relationship Id="rId5" Type="http://schemas.openxmlformats.org/officeDocument/2006/relationships/hyperlink" Target="https://eportugal.gov.pt/pt/servicos/pedir-o-numero-de-identificacao-da-seguranca-social-niss-" TargetMode="External"/><Relationship Id="rId6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hyperlink" Target="https://www.seg-social.pt/pedido-cartao-europeu-seguro-doenca" TargetMode="External"/><Relationship Id="rId5" Type="http://schemas.openxmlformats.org/officeDocument/2006/relationships/hyperlink" Target="https://www.gov.br/trabalho-e-previdencia/pt-br/assuntos/acordos-internacionais/acordos-internacionais/assuntos-internacionais-acordos-internacionais-portugues" TargetMode="External"/><Relationship Id="rId6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hyperlink" Target="https://www.gov.br/pt-br/servicos/obter-o-certificado-internacional-de-vacinacao-e-profilaxia" TargetMode="External"/><Relationship Id="rId3" Type="http://schemas.openxmlformats.org/officeDocument/2006/relationships/image" Target="../media/image62.gif"/><Relationship Id="rId4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hyperlink" Target="https://www.tranquilidade.pt/-/media/files/particulares---sem-fronteiras/cg-plano-vida-sem-fronteiras.pdf" TargetMode="External"/><Relationship Id="rId3" Type="http://schemas.openxmlformats.org/officeDocument/2006/relationships/image" Target="../media/image64.gif"/><Relationship Id="rId4" Type="http://schemas.openxmlformats.org/officeDocument/2006/relationships/hyperlink" Target="https://www.eurodicas.com.br/seguro-viagem-para-portugal/" TargetMode="External"/><Relationship Id="rId5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vagnerbellacosa.github.io/002_WebDeveloper_ReplicaNetflix/" TargetMode="External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hyperlink" Target="https://www.linkedin.com/company/80535952/admin/" TargetMode="External"/><Relationship Id="rId4" Type="http://schemas.openxmlformats.org/officeDocument/2006/relationships/image" Target="../media/image9.gif"/><Relationship Id="rId5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hyperlink" Target="https://www.nacionalidadeportuguesa.com.br/nif-portugal/" TargetMode="External"/><Relationship Id="rId3" Type="http://schemas.openxmlformats.org/officeDocument/2006/relationships/hyperlink" Target="https://eportugal.gov.pt/servicos/simular-e-entregar-a-declaracao-anual-do-irs" TargetMode="External"/><Relationship Id="rId4" Type="http://schemas.openxmlformats.org/officeDocument/2006/relationships/hyperlink" Target="https://www.portaldasfinancas.gov.pt/pt/menu.action?pai=155" TargetMode="External"/><Relationship Id="rId5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hyperlink" Target="https://visao.sapo.pt/exameinformatica/noticias-ei/mercados/2022-02-04-salario-programador-portugal-2022/" TargetMode="External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hyperlink" Target="https://www.ana.pt/pt/lis/servicos-e-compras/servicos-essenciais/reembolso-do-iva" TargetMode="External"/><Relationship Id="rId3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www.portaldasfinancas.gov.pt/pt/Pat/menu.action?pai=5406" TargetMode="Externa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hyperlink" Target="https://www.ctt.pt/particulares/dinheiro-e-seguros/poupar-investir/certificados-de-aforro" TargetMode="External"/><Relationship Id="rId5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hyperlink" Target="http://cglisboa.itamaraty.gov.br/pt-br/:::_informacoes.xml" TargetMode="External"/><Relationship Id="rId3" Type="http://schemas.openxmlformats.org/officeDocument/2006/relationships/hyperlink" Target="http://porto.itamaraty.gov.br/pt-br/procuracoes_publicas.xml" TargetMode="External"/><Relationship Id="rId4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hyperlink" Target="https://www.gov.br/receitafederal/pt-br/assuntos/noticias/2020/maio/rfb-atualiza-manual-de-remessas-internacionais-na-internet" TargetMode="External"/><Relationship Id="rId3" Type="http://schemas.openxmlformats.org/officeDocument/2006/relationships/hyperlink" Target="https://www.westernunion.com/br/pt/web/send-money/start?gclid=CjwKCAjwtcCVBhA0EiwAT1fY78vey4lUGXM9-DJY7zy2fLUyK9tf3r-eRcj7_YIrmC2tza50kdPL3BoCWOkQAvD_BwE&amp;gclsrc=aw.ds" TargetMode="External"/><Relationship Id="rId4" Type="http://schemas.openxmlformats.org/officeDocument/2006/relationships/hyperlink" Target="https://banco.bradesco/html/classic/produtos-servicos/cambio/remessas-internacionais/index.shtm" TargetMode="External"/><Relationship Id="rId5" Type="http://schemas.openxmlformats.org/officeDocument/2006/relationships/image" Target="../media/image85.gif"/><Relationship Id="rId6" Type="http://schemas.openxmlformats.org/officeDocument/2006/relationships/image" Target="../media/image86.gif"/><Relationship Id="rId7" Type="http://schemas.openxmlformats.org/officeDocument/2006/relationships/image" Target="../media/image87.gif"/><Relationship Id="rId8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hyperlink" Target="https://www.gov.br/mre/pt-br/assuntos/portal-consular/documentos-emitidos-no-exterior" TargetMode="External"/><Relationship Id="rId3" Type="http://schemas.openxmlformats.org/officeDocument/2006/relationships/hyperlink" Target="https://www.gov.br/pt-br/servicos/solicitar-carteira-de-matricula-consular-no-exterior" TargetMode="External"/><Relationship Id="rId4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europa.eu/europass/pt/create-europass-cv" TargetMode="External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hyperlink" Target="https://www.interrail.eu/en?utm_source=awinIT&amp;awc=10900_1655771013_2b1b65c120c8a9970315388fae239867&amp;utm_medium=101248&amp;utm_campaign=101248&amp;utm_channel=Sub+Networks&amp;utm_publishersname=adgoal+GmbH+-+Content" TargetMode="External"/><Relationship Id="rId4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hyperlink" Target="https://www.iefp.pt/" TargetMode="External"/><Relationship Id="rId3" Type="http://schemas.openxmlformats.org/officeDocument/2006/relationships/hyperlink" Target="https://www.adecco.pt/" TargetMode="External"/><Relationship Id="rId4" Type="http://schemas.openxmlformats.org/officeDocument/2006/relationships/hyperlink" Target="https://expressoemprego.pt/" TargetMode="External"/><Relationship Id="rId5" Type="http://schemas.openxmlformats.org/officeDocument/2006/relationships/hyperlink" Target="https://www.hays.pt/" TargetMode="External"/><Relationship Id="rId6" Type="http://schemas.openxmlformats.org/officeDocument/2006/relationships/hyperlink" Target="https://www.manpowergroup.pt/pt/home" TargetMode="External"/><Relationship Id="rId7" Type="http://schemas.openxmlformats.org/officeDocument/2006/relationships/hyperlink" Target="https://www.michaelpage.pt/" TargetMode="External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gif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ldNum" idx="2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EDDD436-AEC4-43DD-892D-A10B960F34A5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43" name="Google Shape;17;p3" descr=""/>
          <p:cNvPicPr/>
          <p:nvPr/>
        </p:nvPicPr>
        <p:blipFill>
          <a:blip r:embed="rId1"/>
          <a:stretch/>
        </p:blipFill>
        <p:spPr>
          <a:xfrm>
            <a:off x="1951920" y="300240"/>
            <a:ext cx="5366880" cy="449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ldNum" idx="11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AFDE166-2526-4A2A-87BC-5AF725BEDBE0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91" name="Google Shape;101;p12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01.2 - Carreira Profissional 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92" name="Google Shape;102;p12" descr=""/>
          <p:cNvPicPr/>
          <p:nvPr/>
        </p:nvPicPr>
        <p:blipFill>
          <a:blip r:embed="rId1"/>
          <a:stretch/>
        </p:blipFill>
        <p:spPr>
          <a:xfrm>
            <a:off x="565560" y="1706400"/>
            <a:ext cx="1587600" cy="2820240"/>
          </a:xfrm>
          <a:prstGeom prst="rect">
            <a:avLst/>
          </a:prstGeom>
          <a:ln w="0">
            <a:noFill/>
          </a:ln>
        </p:spPr>
      </p:pic>
      <p:pic>
        <p:nvPicPr>
          <p:cNvPr id="93" name="Google Shape;103;p12" descr=""/>
          <p:cNvPicPr/>
          <p:nvPr/>
        </p:nvPicPr>
        <p:blipFill>
          <a:blip r:embed="rId2"/>
          <a:stretch/>
        </p:blipFill>
        <p:spPr>
          <a:xfrm>
            <a:off x="2328480" y="3002760"/>
            <a:ext cx="2823480" cy="188172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104;p12" descr=""/>
          <p:cNvPicPr/>
          <p:nvPr/>
        </p:nvPicPr>
        <p:blipFill>
          <a:blip r:embed="rId3"/>
          <a:stretch/>
        </p:blipFill>
        <p:spPr>
          <a:xfrm>
            <a:off x="3641040" y="1409400"/>
            <a:ext cx="3141720" cy="209376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105;p12" descr=""/>
          <p:cNvPicPr/>
          <p:nvPr/>
        </p:nvPicPr>
        <p:blipFill>
          <a:blip r:embed="rId4"/>
          <a:stretch/>
        </p:blipFill>
        <p:spPr>
          <a:xfrm rot="20765400">
            <a:off x="5843520" y="3187440"/>
            <a:ext cx="2404440" cy="1512000"/>
          </a:xfrm>
          <a:prstGeom prst="rect">
            <a:avLst/>
          </a:prstGeom>
          <a:ln w="0">
            <a:noFill/>
          </a:ln>
        </p:spPr>
      </p:pic>
      <p:sp>
        <p:nvSpPr>
          <p:cNvPr id="96" name="Google Shape;106;p12"/>
          <p:cNvSpPr/>
          <p:nvPr/>
        </p:nvSpPr>
        <p:spPr>
          <a:xfrm>
            <a:off x="6882120" y="2916720"/>
            <a:ext cx="733284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Num" idx="12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F44AEEA-2C73-4D00-83A9-9432FF7EDDB7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98" name="Google Shape;112;p13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01.3 - Carreira Acadêmica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99" name="Google Shape;114;p13" descr=""/>
          <p:cNvPicPr/>
          <p:nvPr/>
        </p:nvPicPr>
        <p:blipFill>
          <a:blip r:embed="rId1"/>
          <a:stretch/>
        </p:blipFill>
        <p:spPr>
          <a:xfrm>
            <a:off x="6349320" y="1393560"/>
            <a:ext cx="1742040" cy="189612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15;p13" descr=""/>
          <p:cNvPicPr/>
          <p:nvPr/>
        </p:nvPicPr>
        <p:blipFill>
          <a:blip r:embed="rId2"/>
          <a:stretch/>
        </p:blipFill>
        <p:spPr>
          <a:xfrm>
            <a:off x="3406680" y="1594080"/>
            <a:ext cx="2330640" cy="1664640"/>
          </a:xfrm>
          <a:prstGeom prst="rect">
            <a:avLst/>
          </a:prstGeom>
          <a:ln w="0">
            <a:noFill/>
          </a:ln>
        </p:spPr>
      </p:pic>
      <p:pic>
        <p:nvPicPr>
          <p:cNvPr id="101" name="Google Shape;116;p13" descr=""/>
          <p:cNvPicPr/>
          <p:nvPr/>
        </p:nvPicPr>
        <p:blipFill>
          <a:blip r:embed="rId3"/>
          <a:stretch/>
        </p:blipFill>
        <p:spPr>
          <a:xfrm>
            <a:off x="6387840" y="3218400"/>
            <a:ext cx="1664640" cy="166464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17;p13" descr=""/>
          <p:cNvPicPr/>
          <p:nvPr/>
        </p:nvPicPr>
        <p:blipFill>
          <a:blip r:embed="rId4"/>
          <a:stretch/>
        </p:blipFill>
        <p:spPr>
          <a:xfrm>
            <a:off x="3517200" y="3371760"/>
            <a:ext cx="2109600" cy="158004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5"/>
          <a:stretch/>
        </p:blipFill>
        <p:spPr>
          <a:xfrm>
            <a:off x="417600" y="1980000"/>
            <a:ext cx="2642400" cy="213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ldNum" idx="13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F5078526-4236-439E-A43C-FF1465295A7D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05" name="Google Shape;123;p14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01.4 - Carreira Sociopolítica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06" name="Google Shape;124;p14" descr=""/>
          <p:cNvPicPr/>
          <p:nvPr/>
        </p:nvPicPr>
        <p:blipFill>
          <a:blip r:embed="rId1"/>
          <a:stretch/>
        </p:blipFill>
        <p:spPr>
          <a:xfrm>
            <a:off x="565560" y="1513440"/>
            <a:ext cx="2652480" cy="182016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125;p14" descr=""/>
          <p:cNvPicPr/>
          <p:nvPr/>
        </p:nvPicPr>
        <p:blipFill>
          <a:blip r:embed="rId2"/>
          <a:stretch/>
        </p:blipFill>
        <p:spPr>
          <a:xfrm>
            <a:off x="5497200" y="2289240"/>
            <a:ext cx="2905920" cy="240336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26;p14" descr=""/>
          <p:cNvPicPr/>
          <p:nvPr/>
        </p:nvPicPr>
        <p:blipFill>
          <a:blip r:embed="rId3"/>
          <a:stretch/>
        </p:blipFill>
        <p:spPr>
          <a:xfrm>
            <a:off x="3370680" y="1633320"/>
            <a:ext cx="1973880" cy="197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Num" idx="14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22310F6-3A1D-47B3-885D-D0B96BB857A6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110" name="Google Shape;132;p15" descr=""/>
          <p:cNvPicPr/>
          <p:nvPr/>
        </p:nvPicPr>
        <p:blipFill>
          <a:blip r:embed="rId1"/>
          <a:stretch/>
        </p:blipFill>
        <p:spPr>
          <a:xfrm>
            <a:off x="1870200" y="362520"/>
            <a:ext cx="5027040" cy="421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37;p16" descr=""/>
          <p:cNvPicPr/>
          <p:nvPr/>
        </p:nvPicPr>
        <p:blipFill>
          <a:blip r:embed="rId1"/>
          <a:stretch/>
        </p:blipFill>
        <p:spPr>
          <a:xfrm>
            <a:off x="0" y="0"/>
            <a:ext cx="9225720" cy="5143320"/>
          </a:xfrm>
          <a:prstGeom prst="rect">
            <a:avLst/>
          </a:prstGeom>
          <a:ln w="0">
            <a:noFill/>
          </a:ln>
        </p:spPr>
      </p:pic>
      <p:sp>
        <p:nvSpPr>
          <p:cNvPr id="112" name="Google Shape;138;p16"/>
          <p:cNvSpPr/>
          <p:nvPr/>
        </p:nvSpPr>
        <p:spPr>
          <a:xfrm>
            <a:off x="1592640" y="3196440"/>
            <a:ext cx="743760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1c232"/>
                </a:solidFill>
                <a:latin typeface="Arial"/>
                <a:ea typeface="Arial"/>
              </a:rPr>
              <a:t>Um resumo sobre estudo, vida, trabalho, transporte, viagens, riscos e custos visíveis e invisíveis.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3" name="Google Shape;139;p16" descr=""/>
          <p:cNvPicPr/>
          <p:nvPr/>
        </p:nvPicPr>
        <p:blipFill>
          <a:blip r:embed="rId2"/>
          <a:stretch/>
        </p:blipFill>
        <p:spPr>
          <a:xfrm>
            <a:off x="8127360" y="94320"/>
            <a:ext cx="851040" cy="382320"/>
          </a:xfrm>
          <a:prstGeom prst="rect">
            <a:avLst/>
          </a:prstGeom>
          <a:ln w="0">
            <a:noFill/>
          </a:ln>
        </p:spPr>
      </p:pic>
      <p:sp>
        <p:nvSpPr>
          <p:cNvPr id="114" name="Google Shape;140;p16"/>
          <p:cNvSpPr/>
          <p:nvPr/>
        </p:nvSpPr>
        <p:spPr>
          <a:xfrm>
            <a:off x="1592640" y="1671840"/>
            <a:ext cx="7163640" cy="12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5e145"/>
                </a:solidFill>
                <a:latin typeface="Century Gothic"/>
                <a:ea typeface="Century Gothic"/>
              </a:rPr>
              <a:t>Tema  2 : Projeto Portugal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15" name="Google Shape;141;p16" descr=""/>
          <p:cNvPicPr/>
          <p:nvPr/>
        </p:nvPicPr>
        <p:blipFill>
          <a:blip r:embed="rId3"/>
          <a:srcRect l="38642" t="0" r="0" b="0"/>
          <a:stretch/>
        </p:blipFill>
        <p:spPr>
          <a:xfrm>
            <a:off x="0" y="1344600"/>
            <a:ext cx="851040" cy="138744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sldNum" idx="15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19F151A-6232-4D32-BA07-4E9DF956F99A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47;p17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02 - Projeto Portugal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8" name="Google Shape;148;p17"/>
          <p:cNvSpPr/>
          <p:nvPr/>
        </p:nvSpPr>
        <p:spPr>
          <a:xfrm>
            <a:off x="1014120" y="1972440"/>
            <a:ext cx="690552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02.1 - Planejamento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02.2 - Realização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02.3 - A Realidade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sldNum" idx="16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702F4C1-B043-46F4-8265-E51E3ED84C9A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120" name="Google Shape;150;p17" descr=""/>
          <p:cNvPicPr/>
          <p:nvPr/>
        </p:nvPicPr>
        <p:blipFill>
          <a:blip r:embed="rId1"/>
          <a:stretch/>
        </p:blipFill>
        <p:spPr>
          <a:xfrm rot="20812200">
            <a:off x="4147920" y="1505880"/>
            <a:ext cx="4486680" cy="277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Num" idx="17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BD18440B-CE2E-48FB-A1EA-9F1C6828F480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22" name="Google Shape;156;p18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02.1 - Planejamento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3" name="Google Shape;157;p18" descr=""/>
          <p:cNvPicPr/>
          <p:nvPr/>
        </p:nvPicPr>
        <p:blipFill>
          <a:blip r:embed="rId1"/>
          <a:stretch/>
        </p:blipFill>
        <p:spPr>
          <a:xfrm>
            <a:off x="2768040" y="1954440"/>
            <a:ext cx="3607200" cy="273816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58;p18" descr=""/>
          <p:cNvPicPr/>
          <p:nvPr/>
        </p:nvPicPr>
        <p:blipFill>
          <a:blip r:embed="rId2"/>
          <a:stretch/>
        </p:blipFill>
        <p:spPr>
          <a:xfrm>
            <a:off x="6834600" y="2827080"/>
            <a:ext cx="1225080" cy="198756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59;p18" descr=""/>
          <p:cNvPicPr/>
          <p:nvPr/>
        </p:nvPicPr>
        <p:blipFill>
          <a:blip r:embed="rId3"/>
          <a:stretch/>
        </p:blipFill>
        <p:spPr>
          <a:xfrm>
            <a:off x="6009480" y="809640"/>
            <a:ext cx="2245320" cy="184932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60;p18" descr=""/>
          <p:cNvPicPr/>
          <p:nvPr/>
        </p:nvPicPr>
        <p:blipFill>
          <a:blip r:embed="rId4"/>
          <a:stretch/>
        </p:blipFill>
        <p:spPr>
          <a:xfrm rot="20978400">
            <a:off x="619200" y="2014560"/>
            <a:ext cx="2543760" cy="209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Num" idx="18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31B06DED-50B4-4CB7-A69D-EF2A975922EA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28" name="Google Shape;166;p19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02.2 - Realização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9" name="Google Shape;167;p19" descr=""/>
          <p:cNvPicPr/>
          <p:nvPr/>
        </p:nvPicPr>
        <p:blipFill>
          <a:blip r:embed="rId1"/>
          <a:stretch/>
        </p:blipFill>
        <p:spPr>
          <a:xfrm>
            <a:off x="669600" y="1748520"/>
            <a:ext cx="1523520" cy="114264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168;p19" descr=""/>
          <p:cNvPicPr/>
          <p:nvPr/>
        </p:nvPicPr>
        <p:blipFill>
          <a:blip r:embed="rId2"/>
          <a:stretch/>
        </p:blipFill>
        <p:spPr>
          <a:xfrm>
            <a:off x="2811240" y="1920960"/>
            <a:ext cx="2411640" cy="293508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69;p19" descr=""/>
          <p:cNvPicPr/>
          <p:nvPr/>
        </p:nvPicPr>
        <p:blipFill>
          <a:blip r:embed="rId3"/>
          <a:stretch/>
        </p:blipFill>
        <p:spPr>
          <a:xfrm>
            <a:off x="5669640" y="1481040"/>
            <a:ext cx="2935080" cy="293508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70;p19" descr=""/>
          <p:cNvPicPr/>
          <p:nvPr/>
        </p:nvPicPr>
        <p:blipFill>
          <a:blip r:embed="rId4"/>
          <a:stretch/>
        </p:blipFill>
        <p:spPr>
          <a:xfrm rot="19698000">
            <a:off x="669600" y="3388320"/>
            <a:ext cx="2171160" cy="87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Num" idx="19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EEA86AA9-47F6-4AE8-BCD2-91ADF9F16607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34" name="Google Shape;176;p20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02.3 - A Realidade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35" name="Google Shape;177;p20" descr=""/>
          <p:cNvPicPr/>
          <p:nvPr/>
        </p:nvPicPr>
        <p:blipFill>
          <a:blip r:embed="rId1"/>
          <a:stretch/>
        </p:blipFill>
        <p:spPr>
          <a:xfrm rot="20588400">
            <a:off x="601920" y="1823760"/>
            <a:ext cx="2297880" cy="1495440"/>
          </a:xfrm>
          <a:prstGeom prst="rect">
            <a:avLst/>
          </a:prstGeom>
          <a:ln w="0">
            <a:noFill/>
          </a:ln>
        </p:spPr>
      </p:pic>
      <p:pic>
        <p:nvPicPr>
          <p:cNvPr id="136" name="Google Shape;178;p20" descr=""/>
          <p:cNvPicPr/>
          <p:nvPr/>
        </p:nvPicPr>
        <p:blipFill>
          <a:blip r:embed="rId2"/>
          <a:stretch/>
        </p:blipFill>
        <p:spPr>
          <a:xfrm>
            <a:off x="3337560" y="1481040"/>
            <a:ext cx="5052600" cy="3163320"/>
          </a:xfrm>
          <a:prstGeom prst="rect">
            <a:avLst/>
          </a:prstGeom>
          <a:ln w="0">
            <a:noFill/>
          </a:ln>
        </p:spPr>
      </p:pic>
      <p:pic>
        <p:nvPicPr>
          <p:cNvPr id="137" name="Google Shape;179;p20" descr=""/>
          <p:cNvPicPr/>
          <p:nvPr/>
        </p:nvPicPr>
        <p:blipFill>
          <a:blip r:embed="rId3"/>
          <a:stretch/>
        </p:blipFill>
        <p:spPr>
          <a:xfrm>
            <a:off x="892800" y="3317040"/>
            <a:ext cx="2002320" cy="121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Num" idx="20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B9FB29F9-6820-43A2-9DE8-3946BD56E276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139" name="Google Shape;185;p21" descr=""/>
          <p:cNvPicPr/>
          <p:nvPr/>
        </p:nvPicPr>
        <p:blipFill>
          <a:blip r:embed="rId1"/>
          <a:stretch/>
        </p:blipFill>
        <p:spPr>
          <a:xfrm>
            <a:off x="2381760" y="367200"/>
            <a:ext cx="4869720" cy="408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323360" y="2908800"/>
            <a:ext cx="470772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Vagner Bellacosa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Google Shape;23;p4"/>
          <p:cNvSpPr/>
          <p:nvPr/>
        </p:nvSpPr>
        <p:spPr>
          <a:xfrm>
            <a:off x="1268280" y="3302280"/>
            <a:ext cx="6606720" cy="62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181818"/>
                </a:solidFill>
                <a:latin typeface="Calibri"/>
                <a:ea typeface="Calibri"/>
              </a:rPr>
              <a:t>System Analyst IBM Mainframe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181818"/>
                </a:solidFill>
                <a:latin typeface="Calibri"/>
                <a:ea typeface="Calibri"/>
              </a:rPr>
              <a:t>Cidadão do Mundo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" name="Google Shape;24;p4"/>
          <p:cNvSpPr/>
          <p:nvPr/>
        </p:nvSpPr>
        <p:spPr>
          <a:xfrm>
            <a:off x="1482840" y="732960"/>
            <a:ext cx="7273440" cy="21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8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Experiências Na Europa: </a:t>
            </a:r>
            <a:endParaRPr b="0" lang="en-US" sz="38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8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As Verdades Que Precisam Ser Ditas</a:t>
            </a:r>
            <a:endParaRPr b="0" lang="en-US" sz="38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</p:txBody>
      </p:sp>
      <p:pic>
        <p:nvPicPr>
          <p:cNvPr id="47" name="Google Shape;25;p4" descr=""/>
          <p:cNvPicPr/>
          <p:nvPr/>
        </p:nvPicPr>
        <p:blipFill>
          <a:blip r:embed="rId1"/>
          <a:stretch/>
        </p:blipFill>
        <p:spPr>
          <a:xfrm>
            <a:off x="748440" y="1193760"/>
            <a:ext cx="574560" cy="57456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2"/>
          <p:cNvSpPr>
            <a:spLocks noGrp="1"/>
          </p:cNvSpPr>
          <p:nvPr>
            <p:ph type="sldNum" idx="3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AF38B7F-C1D5-42C9-A4E7-40851C1597C8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49" name="Google Shape;27;p4" descr=""/>
          <p:cNvPicPr/>
          <p:nvPr/>
        </p:nvPicPr>
        <p:blipFill>
          <a:blip r:embed="rId2"/>
          <a:stretch/>
        </p:blipFill>
        <p:spPr>
          <a:xfrm>
            <a:off x="4755960" y="2024640"/>
            <a:ext cx="3456360" cy="238464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28;p4"/>
          <p:cNvSpPr/>
          <p:nvPr/>
        </p:nvSpPr>
        <p:spPr>
          <a:xfrm>
            <a:off x="912960" y="4043160"/>
            <a:ext cx="1067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3"/>
              </a:rPr>
              <a:t>Linkedin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Google Shape;29;p4"/>
          <p:cNvSpPr/>
          <p:nvPr/>
        </p:nvSpPr>
        <p:spPr>
          <a:xfrm>
            <a:off x="1992960" y="4043160"/>
            <a:ext cx="1067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4"/>
              </a:rPr>
              <a:t>Youtube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" name="Google Shape;30;p4"/>
          <p:cNvSpPr/>
          <p:nvPr/>
        </p:nvSpPr>
        <p:spPr>
          <a:xfrm>
            <a:off x="3060000" y="4009680"/>
            <a:ext cx="8672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5"/>
              </a:rPr>
              <a:t>Github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" name="Google Shape;31;p4"/>
          <p:cNvSpPr/>
          <p:nvPr/>
        </p:nvSpPr>
        <p:spPr>
          <a:xfrm>
            <a:off x="3927240" y="4009680"/>
            <a:ext cx="9327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6"/>
              </a:rPr>
              <a:t>Twitter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90;p22" descr=""/>
          <p:cNvPicPr/>
          <p:nvPr/>
        </p:nvPicPr>
        <p:blipFill>
          <a:blip r:embed="rId1"/>
          <a:stretch/>
        </p:blipFill>
        <p:spPr>
          <a:xfrm>
            <a:off x="-98280" y="0"/>
            <a:ext cx="9391320" cy="5143320"/>
          </a:xfrm>
          <a:prstGeom prst="rect">
            <a:avLst/>
          </a:prstGeom>
          <a:ln w="0">
            <a:noFill/>
          </a:ln>
        </p:spPr>
      </p:pic>
      <p:sp>
        <p:nvSpPr>
          <p:cNvPr id="141" name="Google Shape;191;p22"/>
          <p:cNvSpPr/>
          <p:nvPr/>
        </p:nvSpPr>
        <p:spPr>
          <a:xfrm>
            <a:off x="1489680" y="3223080"/>
            <a:ext cx="735804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1c232"/>
                </a:solidFill>
                <a:latin typeface="Arial"/>
                <a:ea typeface="Arial"/>
              </a:rPr>
              <a:t>Burocracia a dinâmica da Segurança Social: medico familiar, uso de hospitais e descontos em farmácias; direito a aposentadorias e descontos na folha de pagamento.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2" name="Google Shape;192;p22" descr=""/>
          <p:cNvPicPr/>
          <p:nvPr/>
        </p:nvPicPr>
        <p:blipFill>
          <a:blip r:embed="rId2"/>
          <a:stretch/>
        </p:blipFill>
        <p:spPr>
          <a:xfrm>
            <a:off x="8127360" y="94320"/>
            <a:ext cx="851040" cy="382320"/>
          </a:xfrm>
          <a:prstGeom prst="rect">
            <a:avLst/>
          </a:prstGeom>
          <a:ln w="0">
            <a:noFill/>
          </a:ln>
        </p:spPr>
      </p:pic>
      <p:sp>
        <p:nvSpPr>
          <p:cNvPr id="143" name="Google Shape;193;p22"/>
          <p:cNvSpPr/>
          <p:nvPr/>
        </p:nvSpPr>
        <p:spPr>
          <a:xfrm>
            <a:off x="1489680" y="1413360"/>
            <a:ext cx="7627320" cy="12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5e145"/>
                </a:solidFill>
                <a:latin typeface="Century Gothic"/>
                <a:ea typeface="Century Gothic"/>
              </a:rPr>
              <a:t>Tema  3 : Segurança Social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4" name="Google Shape;194;p22" descr=""/>
          <p:cNvPicPr/>
          <p:nvPr/>
        </p:nvPicPr>
        <p:blipFill>
          <a:blip r:embed="rId3"/>
          <a:srcRect l="38642" t="0" r="0" b="0"/>
          <a:stretch/>
        </p:blipFill>
        <p:spPr>
          <a:xfrm>
            <a:off x="-76320" y="1344600"/>
            <a:ext cx="851040" cy="138744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sldNum" idx="21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63634C4-C571-46FD-96D3-7D49A197622D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200;p23"/>
          <p:cNvSpPr/>
          <p:nvPr/>
        </p:nvSpPr>
        <p:spPr>
          <a:xfrm>
            <a:off x="565560" y="636480"/>
            <a:ext cx="789480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03 - Problemas burocraticos :</a:t>
            </a:r>
            <a:endParaRPr b="0" lang="en-US" sz="3600" spc="-1" strike="noStrike">
              <a:latin typeface="Arial"/>
            </a:endParaRPr>
          </a:p>
          <a:p>
            <a:pPr marL="457200" indent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Segurança Social 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7" name="Google Shape;201;p23"/>
          <p:cNvSpPr/>
          <p:nvPr/>
        </p:nvSpPr>
        <p:spPr>
          <a:xfrm>
            <a:off x="1014120" y="1972440"/>
            <a:ext cx="690552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03.1 - Segurança Social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03.2 - Medico de Família, acesso aos hospitais públicos e farmácias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03.3 - Cuidados básicos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03.4 - Um papo não tão legal assim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03.5 - A vida é um show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48" name="PlaceHolder 1"/>
          <p:cNvSpPr>
            <a:spLocks noGrp="1"/>
          </p:cNvSpPr>
          <p:nvPr>
            <p:ph type="sldNum" idx="22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77C0602-BF6B-493D-B245-D1F0DB2141A5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Num" idx="23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FC1CA461-09DF-47D1-BD5D-0F01F45D380A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50" name="Google Shape;208;p24"/>
          <p:cNvSpPr/>
          <p:nvPr/>
        </p:nvSpPr>
        <p:spPr>
          <a:xfrm>
            <a:off x="594360" y="56484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03.1 - Segurança Social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1" name="Google Shape;209;p24" descr=""/>
          <p:cNvPicPr/>
          <p:nvPr/>
        </p:nvPicPr>
        <p:blipFill>
          <a:blip r:embed="rId1"/>
          <a:stretch/>
        </p:blipFill>
        <p:spPr>
          <a:xfrm>
            <a:off x="709200" y="1561680"/>
            <a:ext cx="3533400" cy="2923920"/>
          </a:xfrm>
          <a:prstGeom prst="rect">
            <a:avLst/>
          </a:prstGeom>
          <a:ln w="0">
            <a:noFill/>
          </a:ln>
        </p:spPr>
      </p:pic>
      <p:sp>
        <p:nvSpPr>
          <p:cNvPr id="152" name="Google Shape;210;p24"/>
          <p:cNvSpPr/>
          <p:nvPr/>
        </p:nvSpPr>
        <p:spPr>
          <a:xfrm>
            <a:off x="4425120" y="1652400"/>
            <a:ext cx="46116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2"/>
              </a:rPr>
              <a:t>Consulado Portugal SP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Google Shape;211;p24"/>
          <p:cNvSpPr/>
          <p:nvPr/>
        </p:nvSpPr>
        <p:spPr>
          <a:xfrm>
            <a:off x="4425120" y="2052360"/>
            <a:ext cx="40348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3"/>
              </a:rPr>
              <a:t>Lei Brasileira do Acordo Internacional da Segurança Social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Google Shape;212;p24"/>
          <p:cNvSpPr/>
          <p:nvPr/>
        </p:nvSpPr>
        <p:spPr>
          <a:xfrm>
            <a:off x="4425120" y="2945160"/>
            <a:ext cx="4396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4"/>
              </a:rPr>
              <a:t>Segurança Social de Portugal - Cartilha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Google Shape;213;p24"/>
          <p:cNvSpPr/>
          <p:nvPr/>
        </p:nvSpPr>
        <p:spPr>
          <a:xfrm>
            <a:off x="4425120" y="3622680"/>
            <a:ext cx="38548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5"/>
              </a:rPr>
              <a:t>Obter registro na Segurança Social Portugal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Num" idx="24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128FBA8F-6236-4B53-B2F1-F423AB800978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57" name="Google Shape;219;p25"/>
          <p:cNvSpPr/>
          <p:nvPr/>
        </p:nvSpPr>
        <p:spPr>
          <a:xfrm>
            <a:off x="565560" y="636480"/>
            <a:ext cx="7742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03.2 - Acesso a Saúde Publica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8" name="Google Shape;220;p25" descr=""/>
          <p:cNvPicPr/>
          <p:nvPr/>
        </p:nvPicPr>
        <p:blipFill>
          <a:blip r:embed="rId1"/>
          <a:stretch/>
        </p:blipFill>
        <p:spPr>
          <a:xfrm>
            <a:off x="626400" y="1676520"/>
            <a:ext cx="1657080" cy="66636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221;p25" descr=""/>
          <p:cNvPicPr/>
          <p:nvPr/>
        </p:nvPicPr>
        <p:blipFill>
          <a:blip r:embed="rId2"/>
          <a:stretch/>
        </p:blipFill>
        <p:spPr>
          <a:xfrm>
            <a:off x="684000" y="3314520"/>
            <a:ext cx="1657080" cy="125712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222;p25" descr=""/>
          <p:cNvPicPr/>
          <p:nvPr/>
        </p:nvPicPr>
        <p:blipFill>
          <a:blip r:embed="rId3"/>
          <a:stretch/>
        </p:blipFill>
        <p:spPr>
          <a:xfrm>
            <a:off x="2534040" y="1676520"/>
            <a:ext cx="3614760" cy="232524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223;p25"/>
          <p:cNvSpPr/>
          <p:nvPr/>
        </p:nvSpPr>
        <p:spPr>
          <a:xfrm>
            <a:off x="6249960" y="1796040"/>
            <a:ext cx="25999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4"/>
              </a:rPr>
              <a:t>Cartão Europeu de Saúde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Google Shape;224;p25"/>
          <p:cNvSpPr/>
          <p:nvPr/>
        </p:nvSpPr>
        <p:spPr>
          <a:xfrm>
            <a:off x="6249960" y="2348280"/>
            <a:ext cx="25999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5"/>
              </a:rPr>
              <a:t>Trabalho e previdencia Acordos Internacionais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Num" idx="25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12E315A-0449-43EC-89C9-8FD061CB97D7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64" name="Google Shape;230;p26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03.3 - Cuidados básicos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5" name="Google Shape;231;p26" descr=""/>
          <p:cNvPicPr/>
          <p:nvPr/>
        </p:nvPicPr>
        <p:blipFill>
          <a:blip r:embed="rId1"/>
          <a:stretch/>
        </p:blipFill>
        <p:spPr>
          <a:xfrm>
            <a:off x="482760" y="1690920"/>
            <a:ext cx="3605760" cy="2575800"/>
          </a:xfrm>
          <a:prstGeom prst="rect">
            <a:avLst/>
          </a:prstGeom>
          <a:ln w="0">
            <a:noFill/>
          </a:ln>
        </p:spPr>
      </p:pic>
      <p:sp>
        <p:nvSpPr>
          <p:cNvPr id="166" name="Google Shape;232;p26"/>
          <p:cNvSpPr/>
          <p:nvPr/>
        </p:nvSpPr>
        <p:spPr>
          <a:xfrm>
            <a:off x="4572000" y="1576080"/>
            <a:ext cx="410544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Antes de partir, faça um Check-up completo.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Google Shape;233;p26"/>
          <p:cNvSpPr/>
          <p:nvPr/>
        </p:nvSpPr>
        <p:spPr>
          <a:xfrm>
            <a:off x="4572000" y="2539800"/>
            <a:ext cx="41054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Visite seu dentista.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8" name="Google Shape;234;p26"/>
          <p:cNvSpPr/>
          <p:nvPr/>
        </p:nvSpPr>
        <p:spPr>
          <a:xfrm>
            <a:off x="4572000" y="3134520"/>
            <a:ext cx="410544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Emita um certificado de vacinas.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9" name="Google Shape;235;p26"/>
          <p:cNvSpPr/>
          <p:nvPr/>
        </p:nvSpPr>
        <p:spPr>
          <a:xfrm>
            <a:off x="4660200" y="4057920"/>
            <a:ext cx="35287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2"/>
              </a:rPr>
              <a:t>Certificado Internacional de Vacina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0" name="Google Shape;236;p26" descr=""/>
          <p:cNvPicPr/>
          <p:nvPr/>
        </p:nvPicPr>
        <p:blipFill>
          <a:blip r:embed="rId3"/>
          <a:stretch/>
        </p:blipFill>
        <p:spPr>
          <a:xfrm flipH="1">
            <a:off x="7333560" y="2394720"/>
            <a:ext cx="1002600" cy="84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Num" idx="26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8A427440-0297-408D-8DC7-F038116B84D6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72" name="Google Shape;242;p27"/>
          <p:cNvSpPr/>
          <p:nvPr/>
        </p:nvSpPr>
        <p:spPr>
          <a:xfrm>
            <a:off x="565560" y="636480"/>
            <a:ext cx="815436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03.4 - Um papo não tão legal assim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3" name="Google Shape;243;p27" descr=""/>
          <p:cNvPicPr/>
          <p:nvPr/>
        </p:nvPicPr>
        <p:blipFill>
          <a:blip r:embed="rId1"/>
          <a:stretch/>
        </p:blipFill>
        <p:spPr>
          <a:xfrm>
            <a:off x="565560" y="3314520"/>
            <a:ext cx="3133440" cy="1456920"/>
          </a:xfrm>
          <a:prstGeom prst="rect">
            <a:avLst/>
          </a:prstGeom>
          <a:ln w="0">
            <a:noFill/>
          </a:ln>
        </p:spPr>
      </p:pic>
      <p:sp>
        <p:nvSpPr>
          <p:cNvPr id="174" name="Google Shape;244;p27"/>
          <p:cNvSpPr/>
          <p:nvPr/>
        </p:nvSpPr>
        <p:spPr>
          <a:xfrm>
            <a:off x="3814200" y="1649880"/>
            <a:ext cx="49057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2"/>
              </a:rPr>
              <a:t>Seguro de vida, acidentes pessoais e translado de corpo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5" name="Google Shape;245;p27" descr=""/>
          <p:cNvPicPr/>
          <p:nvPr/>
        </p:nvPicPr>
        <p:blipFill>
          <a:blip r:embed="rId3"/>
          <a:stretch/>
        </p:blipFill>
        <p:spPr>
          <a:xfrm>
            <a:off x="985680" y="1649880"/>
            <a:ext cx="2580120" cy="1935000"/>
          </a:xfrm>
          <a:prstGeom prst="rect">
            <a:avLst/>
          </a:prstGeom>
          <a:ln w="0">
            <a:noFill/>
          </a:ln>
        </p:spPr>
      </p:pic>
      <p:sp>
        <p:nvSpPr>
          <p:cNvPr id="176" name="Google Shape;246;p27"/>
          <p:cNvSpPr/>
          <p:nvPr/>
        </p:nvSpPr>
        <p:spPr>
          <a:xfrm>
            <a:off x="3814200" y="2263680"/>
            <a:ext cx="456840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Cuidado com sua saúde, evite bebedeiras.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7" name="Google Shape;247;p27"/>
          <p:cNvSpPr/>
          <p:nvPr/>
        </p:nvSpPr>
        <p:spPr>
          <a:xfrm>
            <a:off x="3814200" y="3446280"/>
            <a:ext cx="45684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É primeiro mundo mas acidentes e tretas acontecem cuidado para não estragar sua aventura, antecipando-a e encerrando-a definitivamente.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8" name="Google Shape;248;p27"/>
          <p:cNvSpPr/>
          <p:nvPr/>
        </p:nvSpPr>
        <p:spPr>
          <a:xfrm>
            <a:off x="3814200" y="2784240"/>
            <a:ext cx="45684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4"/>
              </a:rPr>
              <a:t>Seguro Viagem para Portugal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Num" idx="27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88A7D41-33E2-4C55-856B-9C2F88D379FD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80" name="Google Shape;254;p28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03.5 - A vida é um show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1" name="Google Shape;255;p28"/>
          <p:cNvSpPr/>
          <p:nvPr/>
        </p:nvSpPr>
        <p:spPr>
          <a:xfrm>
            <a:off x="4140000" y="4451400"/>
            <a:ext cx="44074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1"/>
              </a:rPr>
              <a:t>Lusoflix : Minha Aventura em Portugal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2" name="Google Shape;256;p28" descr=""/>
          <p:cNvPicPr/>
          <p:nvPr/>
        </p:nvPicPr>
        <p:blipFill>
          <a:blip r:embed="rId2"/>
          <a:stretch/>
        </p:blipFill>
        <p:spPr>
          <a:xfrm>
            <a:off x="944640" y="1416600"/>
            <a:ext cx="6032880" cy="291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Num" idx="28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A6A7C74-B7C6-4489-8B08-927103403039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184" name="Google Shape;262;p29" descr=""/>
          <p:cNvPicPr/>
          <p:nvPr/>
        </p:nvPicPr>
        <p:blipFill>
          <a:blip r:embed="rId1"/>
          <a:stretch/>
        </p:blipFill>
        <p:spPr>
          <a:xfrm>
            <a:off x="2156040" y="152280"/>
            <a:ext cx="4974840" cy="417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267;p30" descr=""/>
          <p:cNvPicPr/>
          <p:nvPr/>
        </p:nvPicPr>
        <p:blipFill>
          <a:blip r:embed="rId1"/>
          <a:stretch/>
        </p:blipFill>
        <p:spPr>
          <a:xfrm>
            <a:off x="-164880" y="0"/>
            <a:ext cx="9318600" cy="5143320"/>
          </a:xfrm>
          <a:prstGeom prst="rect">
            <a:avLst/>
          </a:prstGeom>
          <a:ln w="0">
            <a:noFill/>
          </a:ln>
        </p:spPr>
      </p:pic>
      <p:sp>
        <p:nvSpPr>
          <p:cNvPr id="186" name="Google Shape;268;p30"/>
          <p:cNvSpPr/>
          <p:nvPr/>
        </p:nvSpPr>
        <p:spPr>
          <a:xfrm>
            <a:off x="1220760" y="3263400"/>
            <a:ext cx="708912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1c232"/>
                </a:solidFill>
                <a:latin typeface="Arial"/>
                <a:ea typeface="Arial"/>
              </a:rPr>
              <a:t>Burocracia a dor de pagar o IRS, saiba sobre a renda media portuguesa, detalhes sobre o custo de vida e economia local, sobrou dinheiro como investi-lo?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7" name="Google Shape;269;p30" descr=""/>
          <p:cNvPicPr/>
          <p:nvPr/>
        </p:nvPicPr>
        <p:blipFill>
          <a:blip r:embed="rId2"/>
          <a:stretch/>
        </p:blipFill>
        <p:spPr>
          <a:xfrm>
            <a:off x="8127360" y="94320"/>
            <a:ext cx="851040" cy="382320"/>
          </a:xfrm>
          <a:prstGeom prst="rect">
            <a:avLst/>
          </a:prstGeom>
          <a:ln w="0">
            <a:noFill/>
          </a:ln>
        </p:spPr>
      </p:pic>
      <p:sp>
        <p:nvSpPr>
          <p:cNvPr id="188" name="Google Shape;270;p30"/>
          <p:cNvSpPr/>
          <p:nvPr/>
        </p:nvSpPr>
        <p:spPr>
          <a:xfrm>
            <a:off x="1220760" y="1413360"/>
            <a:ext cx="7627320" cy="12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5e145"/>
                </a:solidFill>
                <a:latin typeface="Century Gothic"/>
                <a:ea typeface="Century Gothic"/>
              </a:rPr>
              <a:t>Tema  4 : O Imposto de Renda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9" name="Google Shape;271;p30" descr=""/>
          <p:cNvPicPr/>
          <p:nvPr/>
        </p:nvPicPr>
        <p:blipFill>
          <a:blip r:embed="rId3"/>
          <a:srcRect l="38642" t="0" r="0" b="0"/>
          <a:stretch/>
        </p:blipFill>
        <p:spPr>
          <a:xfrm>
            <a:off x="-152280" y="1344600"/>
            <a:ext cx="851040" cy="1387440"/>
          </a:xfrm>
          <a:prstGeom prst="rect">
            <a:avLst/>
          </a:prstGeom>
          <a:ln w="0">
            <a:noFill/>
          </a:ln>
        </p:spPr>
      </p:pic>
      <p:sp>
        <p:nvSpPr>
          <p:cNvPr id="190" name="PlaceHolder 1"/>
          <p:cNvSpPr>
            <a:spLocks noGrp="1"/>
          </p:cNvSpPr>
          <p:nvPr>
            <p:ph type="sldNum" idx="29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7A543C8-DF03-4777-AEBF-4C9212598258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277;p31"/>
          <p:cNvSpPr/>
          <p:nvPr/>
        </p:nvSpPr>
        <p:spPr>
          <a:xfrm>
            <a:off x="565560" y="636480"/>
            <a:ext cx="789480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04 - Problemas burocráticos II : </a:t>
            </a:r>
            <a:endParaRPr b="0" lang="en-US" sz="3600" spc="-1" strike="noStrike">
              <a:latin typeface="Arial"/>
            </a:endParaRPr>
          </a:p>
          <a:p>
            <a:pPr marL="457200" indent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O Imposto de Renda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2" name="Google Shape;278;p31"/>
          <p:cNvSpPr/>
          <p:nvPr/>
        </p:nvSpPr>
        <p:spPr>
          <a:xfrm>
            <a:off x="1014120" y="1972440"/>
            <a:ext cx="690552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04.1 - IRS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04.2 - Declaração anual, recibos e documentos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04.3 - Riqueza de Portugal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04.4 - Compras e o IVA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04.5 - Ganhar Dinheiro : Modalidades de contratos e Investimentos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04.6 - Lascou, um problema no Brasil precisa da minha atenção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93" name="PlaceHolder 1"/>
          <p:cNvSpPr>
            <a:spLocks noGrp="1"/>
          </p:cNvSpPr>
          <p:nvPr>
            <p:ph type="sldNum" idx="30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095A51F9-B899-48EC-95E3-1F8FAB2151E3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Num" idx="4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29E2E7E-DD34-46F9-8605-895E1F84ABAA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55" name="Google Shape;37;p5" descr=""/>
          <p:cNvPicPr/>
          <p:nvPr/>
        </p:nvPicPr>
        <p:blipFill>
          <a:blip r:embed="rId1"/>
          <a:stretch/>
        </p:blipFill>
        <p:spPr>
          <a:xfrm>
            <a:off x="600480" y="79560"/>
            <a:ext cx="4052160" cy="339660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38;p5" descr=""/>
          <p:cNvPicPr/>
          <p:nvPr/>
        </p:nvPicPr>
        <p:blipFill>
          <a:blip r:embed="rId2"/>
          <a:stretch/>
        </p:blipFill>
        <p:spPr>
          <a:xfrm>
            <a:off x="4185720" y="3579840"/>
            <a:ext cx="4052160" cy="1206720"/>
          </a:xfrm>
          <a:prstGeom prst="rect">
            <a:avLst/>
          </a:prstGeom>
          <a:ln w="0">
            <a:noFill/>
          </a:ln>
        </p:spPr>
      </p:pic>
      <p:sp>
        <p:nvSpPr>
          <p:cNvPr id="57" name="Google Shape;39;p5"/>
          <p:cNvSpPr/>
          <p:nvPr/>
        </p:nvSpPr>
        <p:spPr>
          <a:xfrm>
            <a:off x="5605200" y="3076200"/>
            <a:ext cx="2999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3"/>
              </a:rPr>
              <a:t>Dionitos Fan Page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" name="Google Shape;40;p5" descr=""/>
          <p:cNvPicPr/>
          <p:nvPr/>
        </p:nvPicPr>
        <p:blipFill>
          <a:blip r:embed="rId4"/>
          <a:stretch/>
        </p:blipFill>
        <p:spPr>
          <a:xfrm>
            <a:off x="5688720" y="1352880"/>
            <a:ext cx="1384920" cy="138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Num" idx="31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7BA3585-73BF-4D9C-905D-12020B4F16AB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95" name="Google Shape;285;p32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04.1 - IRS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96" name="Google Shape;286;p32" descr=""/>
          <p:cNvPicPr/>
          <p:nvPr/>
        </p:nvPicPr>
        <p:blipFill>
          <a:blip r:embed="rId1"/>
          <a:stretch/>
        </p:blipFill>
        <p:spPr>
          <a:xfrm>
            <a:off x="660600" y="1670760"/>
            <a:ext cx="4344480" cy="277848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287;p32"/>
          <p:cNvSpPr/>
          <p:nvPr/>
        </p:nvSpPr>
        <p:spPr>
          <a:xfrm>
            <a:off x="5292360" y="1670760"/>
            <a:ext cx="3347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2"/>
              </a:rPr>
              <a:t>Obtendo NIF/CPF em Portugal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Google Shape;288;p32"/>
          <p:cNvSpPr/>
          <p:nvPr/>
        </p:nvSpPr>
        <p:spPr>
          <a:xfrm>
            <a:off x="5292360" y="2171520"/>
            <a:ext cx="2999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3"/>
              </a:rPr>
              <a:t>Declaração Anual de IRS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Google Shape;289;p32"/>
          <p:cNvSpPr/>
          <p:nvPr/>
        </p:nvSpPr>
        <p:spPr>
          <a:xfrm>
            <a:off x="5292360" y="2880000"/>
            <a:ext cx="3347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4"/>
              </a:rPr>
              <a:t>Dicas para declarar o Imposto de Renda IRS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 txBox="1"/>
          <p:nvPr/>
        </p:nvSpPr>
        <p:spPr>
          <a:xfrm>
            <a:off x="1874520" y="4513320"/>
            <a:ext cx="55054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Imposto sobre o Rendimento de Pessoas Singulares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Num" idx="32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B9EF02BC-D05A-40E9-A3BE-11063B13D919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02" name="Google Shape;295;p33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04.2 - Declaração anual, recibos e documentos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3" name="Google Shape;296;p33" descr=""/>
          <p:cNvPicPr/>
          <p:nvPr/>
        </p:nvPicPr>
        <p:blipFill>
          <a:blip r:embed="rId1"/>
          <a:stretch/>
        </p:blipFill>
        <p:spPr>
          <a:xfrm>
            <a:off x="565560" y="2160000"/>
            <a:ext cx="3542760" cy="2022480"/>
          </a:xfrm>
          <a:prstGeom prst="rect">
            <a:avLst/>
          </a:prstGeom>
          <a:ln w="0">
            <a:noFill/>
          </a:ln>
        </p:spPr>
      </p:pic>
      <p:sp>
        <p:nvSpPr>
          <p:cNvPr id="204" name="Google Shape;297;p33"/>
          <p:cNvSpPr/>
          <p:nvPr/>
        </p:nvSpPr>
        <p:spPr>
          <a:xfrm>
            <a:off x="4164480" y="1992960"/>
            <a:ext cx="444060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Seja organizado, mantenha seus papeis em dia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5" name="Google Shape;298;p33"/>
          <p:cNvSpPr/>
          <p:nvPr/>
        </p:nvSpPr>
        <p:spPr>
          <a:xfrm>
            <a:off x="4164480" y="2630520"/>
            <a:ext cx="4440600" cy="60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Gastos de saúde e educação podem ser habitados, desde que exista nota emitida em seu nome.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6" name="Google Shape;299;p33"/>
          <p:cNvSpPr/>
          <p:nvPr/>
        </p:nvSpPr>
        <p:spPr>
          <a:xfrm>
            <a:off x="4140000" y="3450240"/>
            <a:ext cx="44406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Opte sempre por declarar imposto em Portugal, no Brasil sofrerá dupla tributação devido aos ganhos cambiais, alterando sua alicota.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Num" idx="33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19610D65-8C7F-4D17-A29D-051644505C0E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08" name="Google Shape;305;p34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04.3 - Riqueza de Portugal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9" name="Google Shape;306;p34" descr=""/>
          <p:cNvPicPr/>
          <p:nvPr/>
        </p:nvPicPr>
        <p:blipFill>
          <a:blip r:embed="rId1"/>
          <a:stretch/>
        </p:blipFill>
        <p:spPr>
          <a:xfrm>
            <a:off x="338400" y="1720080"/>
            <a:ext cx="3657240" cy="2523600"/>
          </a:xfrm>
          <a:prstGeom prst="rect">
            <a:avLst/>
          </a:prstGeom>
          <a:ln w="0">
            <a:noFill/>
          </a:ln>
        </p:spPr>
      </p:pic>
      <p:sp>
        <p:nvSpPr>
          <p:cNvPr id="210" name="Google Shape;307;p34"/>
          <p:cNvSpPr/>
          <p:nvPr/>
        </p:nvSpPr>
        <p:spPr>
          <a:xfrm>
            <a:off x="4238640" y="1772280"/>
            <a:ext cx="42631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2"/>
              </a:rPr>
              <a:t>Salários em informática, valores teóricos.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1" name="Google Shape;308;p34" descr=""/>
          <p:cNvPicPr/>
          <p:nvPr/>
        </p:nvPicPr>
        <p:blipFill>
          <a:blip r:embed="rId3"/>
          <a:stretch/>
        </p:blipFill>
        <p:spPr>
          <a:xfrm>
            <a:off x="4500000" y="2229120"/>
            <a:ext cx="3316320" cy="191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Num" idx="34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F379BB8C-3021-4A88-A9DC-3FA88BDBBF81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13" name="Google Shape;314;p35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04.4 - Compras e o IVA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4" name="Google Shape;315;p35" descr=""/>
          <p:cNvPicPr/>
          <p:nvPr/>
        </p:nvPicPr>
        <p:blipFill>
          <a:blip r:embed="rId1"/>
          <a:stretch/>
        </p:blipFill>
        <p:spPr>
          <a:xfrm>
            <a:off x="797040" y="2116800"/>
            <a:ext cx="3268080" cy="1708200"/>
          </a:xfrm>
          <a:prstGeom prst="rect">
            <a:avLst/>
          </a:prstGeom>
          <a:ln w="0">
            <a:noFill/>
          </a:ln>
        </p:spPr>
      </p:pic>
      <p:sp>
        <p:nvSpPr>
          <p:cNvPr id="215" name="Google Shape;316;p35"/>
          <p:cNvSpPr/>
          <p:nvPr/>
        </p:nvSpPr>
        <p:spPr>
          <a:xfrm>
            <a:off x="4572000" y="2020320"/>
            <a:ext cx="3528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2"/>
              </a:rPr>
              <a:t>Tax Free Reembolso do IVA em Portugal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Num" idx="35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3CA3756F-A8DF-4567-9DED-950F780647BF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17" name="Google Shape;322;p36"/>
          <p:cNvSpPr/>
          <p:nvPr/>
        </p:nvSpPr>
        <p:spPr>
          <a:xfrm>
            <a:off x="581400" y="13960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04.5 - Ganhar Dinheiro: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Modalidades de contratos e Investimentos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8" name="Google Shape;323;p36"/>
          <p:cNvSpPr/>
          <p:nvPr/>
        </p:nvSpPr>
        <p:spPr>
          <a:xfrm>
            <a:off x="660600" y="4399920"/>
            <a:ext cx="3246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1"/>
              </a:rPr>
              <a:t>A Roubada do Recibo Verde - Fuja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9" name="Google Shape;324;p36" descr=""/>
          <p:cNvPicPr/>
          <p:nvPr/>
        </p:nvPicPr>
        <p:blipFill>
          <a:blip r:embed="rId2"/>
          <a:stretch/>
        </p:blipFill>
        <p:spPr>
          <a:xfrm>
            <a:off x="660600" y="2875320"/>
            <a:ext cx="2251800" cy="1249920"/>
          </a:xfrm>
          <a:prstGeom prst="rect">
            <a:avLst/>
          </a:prstGeom>
          <a:ln w="0">
            <a:noFill/>
          </a:ln>
        </p:spPr>
      </p:pic>
      <p:pic>
        <p:nvPicPr>
          <p:cNvPr id="220" name="Google Shape;325;p36" descr=""/>
          <p:cNvPicPr/>
          <p:nvPr/>
        </p:nvPicPr>
        <p:blipFill>
          <a:blip r:embed="rId3"/>
          <a:stretch/>
        </p:blipFill>
        <p:spPr>
          <a:xfrm>
            <a:off x="4704480" y="2240640"/>
            <a:ext cx="2880000" cy="1932840"/>
          </a:xfrm>
          <a:prstGeom prst="rect">
            <a:avLst/>
          </a:prstGeom>
          <a:ln w="0">
            <a:noFill/>
          </a:ln>
        </p:spPr>
      </p:pic>
      <p:sp>
        <p:nvSpPr>
          <p:cNvPr id="221" name="Google Shape;326;p36"/>
          <p:cNvSpPr/>
          <p:nvPr/>
        </p:nvSpPr>
        <p:spPr>
          <a:xfrm>
            <a:off x="4644720" y="4399920"/>
            <a:ext cx="34552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4"/>
              </a:rPr>
              <a:t>Proteja seu dinheiro invista em Aforros CTT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Num" idx="36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41C80D6-599C-4106-84D2-DE4DAF0DA7F5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23" name="Google Shape;332;p37"/>
          <p:cNvSpPr/>
          <p:nvPr/>
        </p:nvSpPr>
        <p:spPr>
          <a:xfrm>
            <a:off x="613080" y="12538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04.6 - Lascou, um problema no Brasil precisa da minha atenção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24" name="Google Shape;333;p37" descr=""/>
          <p:cNvPicPr/>
          <p:nvPr/>
        </p:nvPicPr>
        <p:blipFill>
          <a:blip r:embed="rId1"/>
          <a:stretch/>
        </p:blipFill>
        <p:spPr>
          <a:xfrm>
            <a:off x="613080" y="2845440"/>
            <a:ext cx="2295000" cy="1923840"/>
          </a:xfrm>
          <a:prstGeom prst="rect">
            <a:avLst/>
          </a:prstGeom>
          <a:ln w="0">
            <a:noFill/>
          </a:ln>
        </p:spPr>
      </p:pic>
      <p:sp>
        <p:nvSpPr>
          <p:cNvPr id="225" name="Google Shape;334;p37"/>
          <p:cNvSpPr/>
          <p:nvPr/>
        </p:nvSpPr>
        <p:spPr>
          <a:xfrm>
            <a:off x="4052880" y="2845440"/>
            <a:ext cx="40471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2"/>
              </a:rPr>
              <a:t>Consulado Brasil Lisboa - Procuração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Google Shape;335;p37"/>
          <p:cNvSpPr/>
          <p:nvPr/>
        </p:nvSpPr>
        <p:spPr>
          <a:xfrm>
            <a:off x="4127040" y="3606480"/>
            <a:ext cx="2999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3"/>
              </a:rPr>
              <a:t>Consulado Brasil - Porto - Procuração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Num" idx="37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196ADD4B-EF19-4037-B741-27688FE80E6E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228" name="Google Shape;341;p38" descr=""/>
          <p:cNvPicPr/>
          <p:nvPr/>
        </p:nvPicPr>
        <p:blipFill>
          <a:blip r:embed="rId1"/>
          <a:stretch/>
        </p:blipFill>
        <p:spPr>
          <a:xfrm>
            <a:off x="2395080" y="461160"/>
            <a:ext cx="4883400" cy="409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346;p39" descr=""/>
          <p:cNvPicPr/>
          <p:nvPr/>
        </p:nvPicPr>
        <p:blipFill>
          <a:blip r:embed="rId1"/>
          <a:stretch/>
        </p:blipFill>
        <p:spPr>
          <a:xfrm>
            <a:off x="-48960" y="0"/>
            <a:ext cx="9241560" cy="5143320"/>
          </a:xfrm>
          <a:prstGeom prst="rect">
            <a:avLst/>
          </a:prstGeom>
          <a:ln w="0">
            <a:noFill/>
          </a:ln>
        </p:spPr>
      </p:pic>
      <p:sp>
        <p:nvSpPr>
          <p:cNvPr id="230" name="Google Shape;347;p39"/>
          <p:cNvSpPr/>
          <p:nvPr/>
        </p:nvSpPr>
        <p:spPr>
          <a:xfrm>
            <a:off x="1449360" y="3223080"/>
            <a:ext cx="739872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1c232"/>
                </a:solidFill>
                <a:latin typeface="Arial"/>
                <a:ea typeface="Arial"/>
              </a:rPr>
              <a:t>O salário português, projetos comunitários Inglaterra, Espanha e Itália.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1c232"/>
                </a:solidFill>
                <a:latin typeface="Arial"/>
                <a:ea typeface="Arial"/>
              </a:rPr>
              <a:t>Contarei aquilo que não te contaram. Qual o meu salário, onde devo divulgar meu CV, as entrevistas de emprego e os quinteirizados (precarização a vista).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31" name="Google Shape;348;p39" descr=""/>
          <p:cNvPicPr/>
          <p:nvPr/>
        </p:nvPicPr>
        <p:blipFill>
          <a:blip r:embed="rId2"/>
          <a:stretch/>
        </p:blipFill>
        <p:spPr>
          <a:xfrm>
            <a:off x="8127360" y="94320"/>
            <a:ext cx="851040" cy="382320"/>
          </a:xfrm>
          <a:prstGeom prst="rect">
            <a:avLst/>
          </a:prstGeom>
          <a:ln w="0">
            <a:noFill/>
          </a:ln>
        </p:spPr>
      </p:pic>
      <p:sp>
        <p:nvSpPr>
          <p:cNvPr id="232" name="Google Shape;349;p39"/>
          <p:cNvSpPr/>
          <p:nvPr/>
        </p:nvSpPr>
        <p:spPr>
          <a:xfrm>
            <a:off x="1449360" y="1117440"/>
            <a:ext cx="7627320" cy="12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5e145"/>
                </a:solidFill>
                <a:latin typeface="Century Gothic"/>
                <a:ea typeface="Century Gothic"/>
              </a:rPr>
              <a:t>Tema  5 : Ganhar em Euros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3" name="Google Shape;350;p39" descr=""/>
          <p:cNvPicPr/>
          <p:nvPr/>
        </p:nvPicPr>
        <p:blipFill>
          <a:blip r:embed="rId3"/>
          <a:srcRect l="38642" t="0" r="0" b="0"/>
          <a:stretch/>
        </p:blipFill>
        <p:spPr>
          <a:xfrm>
            <a:off x="0" y="1359360"/>
            <a:ext cx="851040" cy="1387440"/>
          </a:xfrm>
          <a:prstGeom prst="rect">
            <a:avLst/>
          </a:prstGeom>
          <a:ln w="0">
            <a:noFill/>
          </a:ln>
        </p:spPr>
      </p:pic>
      <p:sp>
        <p:nvSpPr>
          <p:cNvPr id="234" name="PlaceHolder 1"/>
          <p:cNvSpPr>
            <a:spLocks noGrp="1"/>
          </p:cNvSpPr>
          <p:nvPr>
            <p:ph type="sldNum" idx="38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7CDDDDB-02D1-4934-BFC5-BF1234511343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356;p40"/>
          <p:cNvSpPr/>
          <p:nvPr/>
        </p:nvSpPr>
        <p:spPr>
          <a:xfrm>
            <a:off x="565560" y="636480"/>
            <a:ext cx="789480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05 - O salário Português, projetos comunitários ENG, SPA e ITA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6" name="Google Shape;357;p40"/>
          <p:cNvSpPr/>
          <p:nvPr/>
        </p:nvSpPr>
        <p:spPr>
          <a:xfrm>
            <a:off x="1014120" y="1972440"/>
            <a:ext cx="690552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05.1 - Entenda o problema do Risco Cambial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05.2 - Remessa Internacional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05.3 - Inscrição Consular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05.4 - Europass Curriculum Vitae - Modelo Europeu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05.5 - Viajar é tão gostoso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05.6 - Empresas e Stacks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05.7 - Curiosidades Linguísticas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37" name="PlaceHolder 1"/>
          <p:cNvSpPr>
            <a:spLocks noGrp="1"/>
          </p:cNvSpPr>
          <p:nvPr>
            <p:ph type="sldNum" idx="39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0416E314-7B21-4FB6-AA0B-28FDA46EC749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Num" idx="40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22E1527-C4C2-41F4-9844-0B4AAE50D9AF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39" name="Google Shape;364;p41"/>
          <p:cNvSpPr/>
          <p:nvPr/>
        </p:nvSpPr>
        <p:spPr>
          <a:xfrm>
            <a:off x="334800" y="421200"/>
            <a:ext cx="8179920" cy="14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5.1 - Entenda o problema do Risco Cambial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40" name="Google Shape;365;p41" descr=""/>
          <p:cNvPicPr/>
          <p:nvPr/>
        </p:nvPicPr>
        <p:blipFill>
          <a:blip r:embed="rId1"/>
          <a:stretch/>
        </p:blipFill>
        <p:spPr>
          <a:xfrm>
            <a:off x="581040" y="1999440"/>
            <a:ext cx="3990600" cy="2476080"/>
          </a:xfrm>
          <a:prstGeom prst="rect">
            <a:avLst/>
          </a:prstGeom>
          <a:ln w="0">
            <a:noFill/>
          </a:ln>
        </p:spPr>
      </p:pic>
      <p:pic>
        <p:nvPicPr>
          <p:cNvPr id="241" name="Google Shape;366;p41" descr=""/>
          <p:cNvPicPr/>
          <p:nvPr/>
        </p:nvPicPr>
        <p:blipFill>
          <a:blip r:embed="rId2"/>
          <a:stretch/>
        </p:blipFill>
        <p:spPr>
          <a:xfrm>
            <a:off x="4724280" y="2248200"/>
            <a:ext cx="3790440" cy="197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45;p6"/>
          <p:cNvSpPr/>
          <p:nvPr/>
        </p:nvSpPr>
        <p:spPr>
          <a:xfrm>
            <a:off x="1078200" y="1481040"/>
            <a:ext cx="7526520" cy="23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80520">
              <a:lnSpc>
                <a:spcPct val="100000"/>
              </a:lnSpc>
              <a:buClr>
                <a:srgbClr val="181818"/>
              </a:buClr>
              <a:buFont typeface="Calibri"/>
              <a:buChar char="●"/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Micreiro desde 1986</a:t>
            </a:r>
            <a:endParaRPr b="0" lang="en-US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181818"/>
              </a:buClr>
              <a:buFont typeface="Calibri"/>
              <a:buChar char="●"/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Programador desde 1991</a:t>
            </a:r>
            <a:endParaRPr b="0" lang="en-US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181818"/>
              </a:buClr>
              <a:buFont typeface="Calibri"/>
              <a:buChar char="●"/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Analista de sistemas IBM Mainframe desde 1997</a:t>
            </a:r>
            <a:endParaRPr b="0" lang="en-US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181818"/>
              </a:buClr>
              <a:buFont typeface="Calibri"/>
              <a:buChar char="●"/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Formado em Administração, com algumas extensões e um mestrado.</a:t>
            </a:r>
            <a:endParaRPr b="0" lang="en-US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181818"/>
              </a:buClr>
              <a:buFont typeface="Calibri"/>
              <a:buChar char="●"/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Cidadão do mundo: Brasil, Portugal, Espanha e Itália.</a:t>
            </a:r>
            <a:endParaRPr b="0" lang="en-US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181818"/>
              </a:buClr>
              <a:buFont typeface="Calibri"/>
              <a:buChar char="●"/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Politico, aventureiro, youtuber, Dionito e Tiozão do Mainframe.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0" name="Google Shape;46;p6" descr=""/>
          <p:cNvPicPr/>
          <p:nvPr/>
        </p:nvPicPr>
        <p:blipFill>
          <a:blip r:embed="rId1"/>
          <a:stretch/>
        </p:blipFill>
        <p:spPr>
          <a:xfrm flipH="1">
            <a:off x="7798680" y="636480"/>
            <a:ext cx="1345320" cy="1996560"/>
          </a:xfrm>
          <a:prstGeom prst="rect">
            <a:avLst/>
          </a:prstGeom>
          <a:ln w="0">
            <a:noFill/>
          </a:ln>
        </p:spPr>
      </p:pic>
      <p:sp>
        <p:nvSpPr>
          <p:cNvPr id="61" name="Google Shape;47;p6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Mais sobre mim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sldNum" idx="5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60CAE27-084A-4981-ACE2-AC26A561D58A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Num" idx="41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319FDBB-6239-4D54-8F7C-818B1660B064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43" name="Google Shape;372;p42"/>
          <p:cNvSpPr/>
          <p:nvPr/>
        </p:nvSpPr>
        <p:spPr>
          <a:xfrm>
            <a:off x="334800" y="297360"/>
            <a:ext cx="804312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5.2 - Remessas internacionais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44" name="Google Shape;373;p42" descr=""/>
          <p:cNvPicPr/>
          <p:nvPr/>
        </p:nvPicPr>
        <p:blipFill>
          <a:blip r:embed="rId1"/>
          <a:stretch/>
        </p:blipFill>
        <p:spPr>
          <a:xfrm>
            <a:off x="450000" y="1381320"/>
            <a:ext cx="3603600" cy="2380320"/>
          </a:xfrm>
          <a:prstGeom prst="rect">
            <a:avLst/>
          </a:prstGeom>
          <a:ln w="0">
            <a:noFill/>
          </a:ln>
        </p:spPr>
      </p:pic>
      <p:sp>
        <p:nvSpPr>
          <p:cNvPr id="245" name="Google Shape;374;p42"/>
          <p:cNvSpPr/>
          <p:nvPr/>
        </p:nvSpPr>
        <p:spPr>
          <a:xfrm>
            <a:off x="4572000" y="1381320"/>
            <a:ext cx="3880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2"/>
              </a:rPr>
              <a:t>Remessas Internacionais - Receita Federal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Google Shape;375;p42"/>
          <p:cNvSpPr/>
          <p:nvPr/>
        </p:nvSpPr>
        <p:spPr>
          <a:xfrm>
            <a:off x="4572000" y="2243160"/>
            <a:ext cx="36036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3"/>
              </a:rPr>
              <a:t>Wester Union Remessas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Google Shape;376;p42"/>
          <p:cNvSpPr/>
          <p:nvPr/>
        </p:nvSpPr>
        <p:spPr>
          <a:xfrm>
            <a:off x="4560480" y="2782440"/>
            <a:ext cx="29995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4"/>
              </a:rPr>
              <a:t>Bradesco Remessas Internacionais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5"/>
          <a:stretch/>
        </p:blipFill>
        <p:spPr>
          <a:xfrm>
            <a:off x="4500000" y="3600000"/>
            <a:ext cx="1260000" cy="108972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6"/>
          <a:stretch/>
        </p:blipFill>
        <p:spPr>
          <a:xfrm flipH="1">
            <a:off x="7200000" y="3590280"/>
            <a:ext cx="1260000" cy="108972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7"/>
          <a:stretch/>
        </p:blipFill>
        <p:spPr>
          <a:xfrm rot="21070200">
            <a:off x="5883120" y="3676680"/>
            <a:ext cx="1071360" cy="92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Num" idx="42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358B9D3D-40B6-4167-B5FB-93903E3CEA57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52" name="Google Shape;382;p43"/>
          <p:cNvSpPr/>
          <p:nvPr/>
        </p:nvSpPr>
        <p:spPr>
          <a:xfrm>
            <a:off x="686520" y="161280"/>
            <a:ext cx="777060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5.3 - Inscrição Consular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53" name="Google Shape;383;p43" descr=""/>
          <p:cNvPicPr/>
          <p:nvPr/>
        </p:nvPicPr>
        <p:blipFill>
          <a:blip r:embed="rId1"/>
          <a:stretch/>
        </p:blipFill>
        <p:spPr>
          <a:xfrm>
            <a:off x="686520" y="1255320"/>
            <a:ext cx="4326840" cy="279864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384;p43"/>
          <p:cNvSpPr/>
          <p:nvPr/>
        </p:nvSpPr>
        <p:spPr>
          <a:xfrm>
            <a:off x="5949000" y="4362840"/>
            <a:ext cx="713844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Google Shape;385;p43"/>
          <p:cNvSpPr/>
          <p:nvPr/>
        </p:nvSpPr>
        <p:spPr>
          <a:xfrm>
            <a:off x="5460480" y="2160000"/>
            <a:ext cx="29995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2"/>
              </a:rPr>
              <a:t>Serviços consulares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Google Shape;386;p43"/>
          <p:cNvSpPr/>
          <p:nvPr/>
        </p:nvSpPr>
        <p:spPr>
          <a:xfrm>
            <a:off x="5400000" y="3060000"/>
            <a:ext cx="324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3"/>
              </a:rPr>
              <a:t>Carteira de matricula consular no exterior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Google Shape;387;p43"/>
          <p:cNvSpPr/>
          <p:nvPr/>
        </p:nvSpPr>
        <p:spPr>
          <a:xfrm>
            <a:off x="4723920" y="2482560"/>
            <a:ext cx="13712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Num" idx="43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4A724E0-D8C5-4E41-83FC-89AB401180EA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59" name="Google Shape;393;p44"/>
          <p:cNvSpPr/>
          <p:nvPr/>
        </p:nvSpPr>
        <p:spPr>
          <a:xfrm>
            <a:off x="248040" y="123840"/>
            <a:ext cx="782028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5.4 - Europass o Curriculum Vitae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0" name="Google Shape;394;p44"/>
          <p:cNvSpPr/>
          <p:nvPr/>
        </p:nvSpPr>
        <p:spPr>
          <a:xfrm>
            <a:off x="3687840" y="3796920"/>
            <a:ext cx="2999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1"/>
              </a:rPr>
              <a:t>Europas CV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1" name="Google Shape;395;p44" descr=""/>
          <p:cNvPicPr/>
          <p:nvPr/>
        </p:nvPicPr>
        <p:blipFill>
          <a:blip r:embed="rId2"/>
          <a:stretch/>
        </p:blipFill>
        <p:spPr>
          <a:xfrm>
            <a:off x="1396440" y="1400760"/>
            <a:ext cx="6198840" cy="234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Num" idx="44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D8E9415E-D697-4BDD-82AF-6B9632E43431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63" name="Google Shape;401;p45"/>
          <p:cNvSpPr/>
          <p:nvPr/>
        </p:nvSpPr>
        <p:spPr>
          <a:xfrm>
            <a:off x="408960" y="0"/>
            <a:ext cx="804312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5.5. - Viajar é tão gostoso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64" name="Google Shape;402;p45" descr=""/>
          <p:cNvPicPr/>
          <p:nvPr/>
        </p:nvPicPr>
        <p:blipFill>
          <a:blip r:embed="rId1"/>
          <a:stretch/>
        </p:blipFill>
        <p:spPr>
          <a:xfrm>
            <a:off x="1267200" y="1055880"/>
            <a:ext cx="2571480" cy="1742760"/>
          </a:xfrm>
          <a:prstGeom prst="rect">
            <a:avLst/>
          </a:prstGeom>
          <a:ln w="0">
            <a:noFill/>
          </a:ln>
        </p:spPr>
      </p:pic>
      <p:pic>
        <p:nvPicPr>
          <p:cNvPr id="265" name="Google Shape;403;p45" descr=""/>
          <p:cNvPicPr/>
          <p:nvPr/>
        </p:nvPicPr>
        <p:blipFill>
          <a:blip r:embed="rId2"/>
          <a:stretch/>
        </p:blipFill>
        <p:spPr>
          <a:xfrm>
            <a:off x="4510800" y="1968120"/>
            <a:ext cx="3819240" cy="2533320"/>
          </a:xfrm>
          <a:prstGeom prst="rect">
            <a:avLst/>
          </a:prstGeom>
          <a:ln w="0">
            <a:noFill/>
          </a:ln>
        </p:spPr>
      </p:pic>
      <p:sp>
        <p:nvSpPr>
          <p:cNvPr id="266" name="Google Shape;404;p45"/>
          <p:cNvSpPr/>
          <p:nvPr/>
        </p:nvSpPr>
        <p:spPr>
          <a:xfrm>
            <a:off x="950040" y="2912760"/>
            <a:ext cx="2999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3"/>
              </a:rPr>
              <a:t>INTERRAIL - Viagem de trem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Num" idx="45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167948A4-E22E-4C0A-918E-6B556D270054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68" name="Google Shape;410;p46"/>
          <p:cNvSpPr/>
          <p:nvPr/>
        </p:nvSpPr>
        <p:spPr>
          <a:xfrm>
            <a:off x="210600" y="148680"/>
            <a:ext cx="794412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5.6. - Empresas e Stacks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69" name="Google Shape;411;p46" descr=""/>
          <p:cNvPicPr/>
          <p:nvPr/>
        </p:nvPicPr>
        <p:blipFill>
          <a:blip r:embed="rId1"/>
          <a:stretch/>
        </p:blipFill>
        <p:spPr>
          <a:xfrm>
            <a:off x="570600" y="1001880"/>
            <a:ext cx="3161880" cy="1447560"/>
          </a:xfrm>
          <a:prstGeom prst="rect">
            <a:avLst/>
          </a:prstGeom>
          <a:ln w="0">
            <a:noFill/>
          </a:ln>
        </p:spPr>
      </p:pic>
      <p:sp>
        <p:nvSpPr>
          <p:cNvPr id="270" name="Google Shape;412;p46"/>
          <p:cNvSpPr/>
          <p:nvPr/>
        </p:nvSpPr>
        <p:spPr>
          <a:xfrm>
            <a:off x="3851280" y="1576440"/>
            <a:ext cx="2999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2"/>
              </a:rPr>
              <a:t>https://www.iefp.pt/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1" name="Google Shape;413;p46"/>
          <p:cNvSpPr/>
          <p:nvPr/>
        </p:nvSpPr>
        <p:spPr>
          <a:xfrm>
            <a:off x="3851280" y="2049480"/>
            <a:ext cx="2999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3"/>
              </a:rPr>
              <a:t>https://www.adecco.pt/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2" name="Google Shape;414;p46"/>
          <p:cNvSpPr/>
          <p:nvPr/>
        </p:nvSpPr>
        <p:spPr>
          <a:xfrm>
            <a:off x="0" y="0"/>
            <a:ext cx="299952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https://expressoemprego.pt/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3" name="Google Shape;415;p46"/>
          <p:cNvSpPr/>
          <p:nvPr/>
        </p:nvSpPr>
        <p:spPr>
          <a:xfrm>
            <a:off x="3851280" y="2522880"/>
            <a:ext cx="2999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4"/>
              </a:rPr>
              <a:t>https://expressoemprego.pt/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Google Shape;416;p46"/>
          <p:cNvSpPr/>
          <p:nvPr/>
        </p:nvSpPr>
        <p:spPr>
          <a:xfrm>
            <a:off x="3851280" y="2995920"/>
            <a:ext cx="2999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5"/>
              </a:rPr>
              <a:t>https://www.hays.pt/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Google Shape;417;p46"/>
          <p:cNvSpPr/>
          <p:nvPr/>
        </p:nvSpPr>
        <p:spPr>
          <a:xfrm>
            <a:off x="3851280" y="3468960"/>
            <a:ext cx="43038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6"/>
              </a:rPr>
              <a:t>https://www.manpowergroup.pt/pt/home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Google Shape;418;p46"/>
          <p:cNvSpPr/>
          <p:nvPr/>
        </p:nvSpPr>
        <p:spPr>
          <a:xfrm>
            <a:off x="3927240" y="4018320"/>
            <a:ext cx="29995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  <a:hlinkClick r:id="rId7"/>
              </a:rPr>
              <a:t>https://www.michaelpage.pt/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7" name="Google Shape;419;p46" descr=""/>
          <p:cNvPicPr/>
          <p:nvPr/>
        </p:nvPicPr>
        <p:blipFill>
          <a:blip r:embed="rId8"/>
          <a:stretch/>
        </p:blipFill>
        <p:spPr>
          <a:xfrm>
            <a:off x="766080" y="2522880"/>
            <a:ext cx="853560" cy="501120"/>
          </a:xfrm>
          <a:prstGeom prst="rect">
            <a:avLst/>
          </a:prstGeom>
          <a:ln w="0">
            <a:noFill/>
          </a:ln>
        </p:spPr>
      </p:pic>
      <p:pic>
        <p:nvPicPr>
          <p:cNvPr id="278" name="Google Shape;420;p46" descr=""/>
          <p:cNvPicPr/>
          <p:nvPr/>
        </p:nvPicPr>
        <p:blipFill>
          <a:blip r:embed="rId9"/>
          <a:stretch/>
        </p:blipFill>
        <p:spPr>
          <a:xfrm>
            <a:off x="766080" y="3284640"/>
            <a:ext cx="970920" cy="297000"/>
          </a:xfrm>
          <a:prstGeom prst="rect">
            <a:avLst/>
          </a:prstGeom>
          <a:ln w="0">
            <a:noFill/>
          </a:ln>
        </p:spPr>
      </p:pic>
      <p:pic>
        <p:nvPicPr>
          <p:cNvPr id="279" name="Google Shape;421;p46" descr=""/>
          <p:cNvPicPr/>
          <p:nvPr/>
        </p:nvPicPr>
        <p:blipFill>
          <a:blip r:embed="rId10"/>
          <a:stretch/>
        </p:blipFill>
        <p:spPr>
          <a:xfrm>
            <a:off x="2081520" y="2589840"/>
            <a:ext cx="853560" cy="577440"/>
          </a:xfrm>
          <a:prstGeom prst="rect">
            <a:avLst/>
          </a:prstGeom>
          <a:ln w="0">
            <a:noFill/>
          </a:ln>
        </p:spPr>
      </p:pic>
      <p:pic>
        <p:nvPicPr>
          <p:cNvPr id="280" name="Google Shape;422;p46" descr=""/>
          <p:cNvPicPr/>
          <p:nvPr/>
        </p:nvPicPr>
        <p:blipFill>
          <a:blip r:embed="rId11"/>
          <a:stretch/>
        </p:blipFill>
        <p:spPr>
          <a:xfrm>
            <a:off x="1855080" y="3234600"/>
            <a:ext cx="1451160" cy="678240"/>
          </a:xfrm>
          <a:prstGeom prst="rect">
            <a:avLst/>
          </a:prstGeom>
          <a:ln w="0">
            <a:noFill/>
          </a:ln>
        </p:spPr>
      </p:pic>
      <p:pic>
        <p:nvPicPr>
          <p:cNvPr id="281" name="Google Shape;423;p46" descr=""/>
          <p:cNvPicPr/>
          <p:nvPr/>
        </p:nvPicPr>
        <p:blipFill>
          <a:blip r:embed="rId12"/>
          <a:stretch/>
        </p:blipFill>
        <p:spPr>
          <a:xfrm>
            <a:off x="707400" y="3842280"/>
            <a:ext cx="1283760" cy="752040"/>
          </a:xfrm>
          <a:prstGeom prst="rect">
            <a:avLst/>
          </a:prstGeom>
          <a:ln w="0">
            <a:noFill/>
          </a:ln>
        </p:spPr>
      </p:pic>
      <p:pic>
        <p:nvPicPr>
          <p:cNvPr id="282" name="Google Shape;424;p46" descr=""/>
          <p:cNvPicPr/>
          <p:nvPr/>
        </p:nvPicPr>
        <p:blipFill>
          <a:blip r:embed="rId13"/>
          <a:stretch/>
        </p:blipFill>
        <p:spPr>
          <a:xfrm>
            <a:off x="2211840" y="3842280"/>
            <a:ext cx="853560" cy="923400"/>
          </a:xfrm>
          <a:prstGeom prst="rect">
            <a:avLst/>
          </a:prstGeom>
          <a:ln w="0">
            <a:noFill/>
          </a:ln>
        </p:spPr>
      </p:pic>
      <p:pic>
        <p:nvPicPr>
          <p:cNvPr id="283" name="Google Shape;425;p46" descr=""/>
          <p:cNvPicPr/>
          <p:nvPr/>
        </p:nvPicPr>
        <p:blipFill>
          <a:blip r:embed="rId14"/>
          <a:stretch/>
        </p:blipFill>
        <p:spPr>
          <a:xfrm>
            <a:off x="3126960" y="4041360"/>
            <a:ext cx="548280" cy="705240"/>
          </a:xfrm>
          <a:prstGeom prst="rect">
            <a:avLst/>
          </a:prstGeom>
          <a:ln w="0">
            <a:noFill/>
          </a:ln>
        </p:spPr>
      </p:pic>
      <p:pic>
        <p:nvPicPr>
          <p:cNvPr id="284" name="Google Shape;426;p46" descr=""/>
          <p:cNvPicPr/>
          <p:nvPr/>
        </p:nvPicPr>
        <p:blipFill>
          <a:blip r:embed="rId15"/>
          <a:stretch/>
        </p:blipFill>
        <p:spPr>
          <a:xfrm>
            <a:off x="3065760" y="2693520"/>
            <a:ext cx="428760" cy="29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Num" idx="46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D9A9CC27-8D59-4D21-872D-249C86218D4B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86" name="Google Shape;432;p47"/>
          <p:cNvSpPr/>
          <p:nvPr/>
        </p:nvSpPr>
        <p:spPr>
          <a:xfrm>
            <a:off x="334800" y="223200"/>
            <a:ext cx="764676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5.7. - Curiosidades linguísticas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87" name="Google Shape;433;p47" descr=""/>
          <p:cNvPicPr/>
          <p:nvPr/>
        </p:nvPicPr>
        <p:blipFill>
          <a:blip r:embed="rId1"/>
          <a:stretch/>
        </p:blipFill>
        <p:spPr>
          <a:xfrm>
            <a:off x="1468440" y="861480"/>
            <a:ext cx="5864760" cy="404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438;p48"/>
          <p:cNvSpPr/>
          <p:nvPr/>
        </p:nvSpPr>
        <p:spPr>
          <a:xfrm>
            <a:off x="565560" y="636480"/>
            <a:ext cx="789480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06 - Cenas do próximo capítulo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9" name="Google Shape;439;p48"/>
          <p:cNvSpPr/>
          <p:nvPr/>
        </p:nvSpPr>
        <p:spPr>
          <a:xfrm>
            <a:off x="1014120" y="1972440"/>
            <a:ext cx="690552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06.01 - Capitulo II Projeto Espanha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06.02 - Capitulo III Projeto Itália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06.03 - Correios e comidinhas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06.04 - Uma escolha difícil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06.05 - Erros e acertos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06.06 - Lá e cá outra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06.07 - Loja do Cidadão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06.08 - Capitulo IV Projeto Inglaterra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sldNum" idx="47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83A0612-79F1-4040-9FCD-5546E13589E0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Num" idx="48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C360DF9-02E0-42B4-ADDF-8D00A72A8958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292" name="Google Shape;446;p49" descr=""/>
          <p:cNvPicPr/>
          <p:nvPr/>
        </p:nvPicPr>
        <p:blipFill>
          <a:blip r:embed="rId1"/>
          <a:stretch/>
        </p:blipFill>
        <p:spPr>
          <a:xfrm>
            <a:off x="2193840" y="286560"/>
            <a:ext cx="5138280" cy="43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451;p50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94" name="Google Shape;452;p50" descr=""/>
          <p:cNvPicPr/>
          <p:nvPr/>
        </p:nvPicPr>
        <p:blipFill>
          <a:blip r:embed="rId2"/>
          <a:stretch/>
        </p:blipFill>
        <p:spPr>
          <a:xfrm>
            <a:off x="8127360" y="94320"/>
            <a:ext cx="851040" cy="382320"/>
          </a:xfrm>
          <a:prstGeom prst="rect">
            <a:avLst/>
          </a:prstGeom>
          <a:ln w="0">
            <a:noFill/>
          </a:ln>
        </p:spPr>
      </p:pic>
      <p:sp>
        <p:nvSpPr>
          <p:cNvPr id="295" name="Google Shape;453;p50"/>
          <p:cNvSpPr/>
          <p:nvPr/>
        </p:nvSpPr>
        <p:spPr>
          <a:xfrm>
            <a:off x="1162080" y="983520"/>
            <a:ext cx="3409560" cy="18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e5e145"/>
                </a:solidFill>
                <a:latin typeface="Century Gothic"/>
                <a:ea typeface="Century Gothic"/>
              </a:rPr>
              <a:t>Dúvidas?</a:t>
            </a:r>
            <a:endParaRPr b="0" lang="en-US" sz="5500" spc="-1" strike="noStrike">
              <a:latin typeface="Arial"/>
            </a:endParaRPr>
          </a:p>
        </p:txBody>
      </p:sp>
      <p:pic>
        <p:nvPicPr>
          <p:cNvPr id="296" name="Google Shape;454;p50" descr=""/>
          <p:cNvPicPr/>
          <p:nvPr/>
        </p:nvPicPr>
        <p:blipFill>
          <a:blip r:embed="rId3"/>
          <a:srcRect l="38642" t="0" r="0" b="0"/>
          <a:stretch/>
        </p:blipFill>
        <p:spPr>
          <a:xfrm>
            <a:off x="0" y="1268640"/>
            <a:ext cx="851040" cy="1387440"/>
          </a:xfrm>
          <a:prstGeom prst="rect">
            <a:avLst/>
          </a:prstGeom>
          <a:ln w="0">
            <a:noFill/>
          </a:ln>
        </p:spPr>
      </p:pic>
      <p:sp>
        <p:nvSpPr>
          <p:cNvPr id="297" name="PlaceHolder 1"/>
          <p:cNvSpPr>
            <a:spLocks noGrp="1"/>
          </p:cNvSpPr>
          <p:nvPr>
            <p:ph type="sldNum" idx="49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83D5A06E-F7EC-4235-B245-5C8C16B7806F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ldNum" idx="6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0727937-E192-472E-BAD7-6F425C27E3E0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64" name="Google Shape;54;p7" descr=""/>
          <p:cNvPicPr/>
          <p:nvPr/>
        </p:nvPicPr>
        <p:blipFill>
          <a:blip r:embed="rId1"/>
          <a:stretch/>
        </p:blipFill>
        <p:spPr>
          <a:xfrm>
            <a:off x="1544400" y="266400"/>
            <a:ext cx="5201640" cy="436032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55;p7" descr=""/>
          <p:cNvPicPr/>
          <p:nvPr/>
        </p:nvPicPr>
        <p:blipFill>
          <a:blip r:embed="rId2"/>
          <a:stretch/>
        </p:blipFill>
        <p:spPr>
          <a:xfrm>
            <a:off x="6869160" y="1581840"/>
            <a:ext cx="1871280" cy="218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0;p8"/>
          <p:cNvSpPr/>
          <p:nvPr/>
        </p:nvSpPr>
        <p:spPr>
          <a:xfrm>
            <a:off x="1088280" y="1557360"/>
            <a:ext cx="7600320" cy="33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361800" indent="-272520">
              <a:lnSpc>
                <a:spcPct val="150000"/>
              </a:lnSpc>
              <a:buClr>
                <a:srgbClr val="181818"/>
              </a:buClr>
              <a:buFont typeface="Calibri"/>
              <a:buChar char="•"/>
            </a:pPr>
            <a:r>
              <a:rPr b="0" lang="en-US" sz="2200" spc="-1" strike="noStrike">
                <a:solidFill>
                  <a:srgbClr val="181818"/>
                </a:solidFill>
                <a:latin typeface="Calibri"/>
                <a:ea typeface="Calibri"/>
              </a:rPr>
              <a:t>1) Apresentação</a:t>
            </a:r>
            <a:endParaRPr b="0" lang="en-US" sz="2200" spc="-1" strike="noStrike">
              <a:latin typeface="Arial"/>
            </a:endParaRPr>
          </a:p>
          <a:p>
            <a:pPr marL="361800" indent="-272520">
              <a:lnSpc>
                <a:spcPct val="150000"/>
              </a:lnSpc>
              <a:buClr>
                <a:srgbClr val="181818"/>
              </a:buClr>
              <a:buFont typeface="Calibri"/>
              <a:buChar char="•"/>
            </a:pPr>
            <a:r>
              <a:rPr b="0" lang="en-US" sz="2200" spc="-1" strike="noStrike">
                <a:solidFill>
                  <a:srgbClr val="181818"/>
                </a:solidFill>
                <a:latin typeface="Calibri"/>
                <a:ea typeface="Calibri"/>
              </a:rPr>
              <a:t>2) Projeto Portugal</a:t>
            </a:r>
            <a:endParaRPr b="0" lang="en-US" sz="2200" spc="-1" strike="noStrike">
              <a:latin typeface="Arial"/>
            </a:endParaRPr>
          </a:p>
          <a:p>
            <a:pPr marL="361800" indent="-272520">
              <a:lnSpc>
                <a:spcPct val="150000"/>
              </a:lnSpc>
              <a:buClr>
                <a:srgbClr val="181818"/>
              </a:buClr>
              <a:buFont typeface="Calibri"/>
              <a:buChar char="•"/>
            </a:pPr>
            <a:r>
              <a:rPr b="0" lang="en-US" sz="2200" spc="-1" strike="noStrike">
                <a:solidFill>
                  <a:srgbClr val="181818"/>
                </a:solidFill>
                <a:latin typeface="Calibri"/>
                <a:ea typeface="Calibri"/>
              </a:rPr>
              <a:t>3) Problemas Burocráticos: A Segurança Social</a:t>
            </a:r>
            <a:endParaRPr b="0" lang="en-US" sz="2200" spc="-1" strike="noStrike">
              <a:latin typeface="Arial"/>
            </a:endParaRPr>
          </a:p>
          <a:p>
            <a:pPr marL="361800" indent="-272520">
              <a:lnSpc>
                <a:spcPct val="150000"/>
              </a:lnSpc>
              <a:buClr>
                <a:srgbClr val="181818"/>
              </a:buClr>
              <a:buFont typeface="Calibri"/>
              <a:buChar char="•"/>
            </a:pPr>
            <a:r>
              <a:rPr b="0" lang="en-US" sz="2200" spc="-1" strike="noStrike">
                <a:solidFill>
                  <a:srgbClr val="181818"/>
                </a:solidFill>
                <a:latin typeface="Calibri"/>
                <a:ea typeface="Calibri"/>
              </a:rPr>
              <a:t>4) Problemas Burocráticos II : O Imposto de Renda </a:t>
            </a:r>
            <a:r>
              <a:rPr b="0" lang="en-US" sz="1900" spc="-1" strike="noStrike">
                <a:solidFill>
                  <a:srgbClr val="181818"/>
                </a:solidFill>
                <a:latin typeface="Calibri"/>
                <a:ea typeface="Calibri"/>
              </a:rPr>
              <a:t>( IRPF X IRS )</a:t>
            </a:r>
            <a:endParaRPr b="0" lang="en-US" sz="1900" spc="-1" strike="noStrike">
              <a:latin typeface="Arial"/>
            </a:endParaRPr>
          </a:p>
          <a:p>
            <a:pPr marL="361800" indent="-272520">
              <a:lnSpc>
                <a:spcPct val="150000"/>
              </a:lnSpc>
              <a:buClr>
                <a:srgbClr val="181818"/>
              </a:buClr>
              <a:buFont typeface="Calibri"/>
              <a:buChar char="•"/>
            </a:pPr>
            <a:r>
              <a:rPr b="0" lang="en-US" sz="2200" spc="-1" strike="noStrike">
                <a:solidFill>
                  <a:srgbClr val="181818"/>
                </a:solidFill>
                <a:latin typeface="Calibri"/>
                <a:ea typeface="Calibri"/>
              </a:rPr>
              <a:t>5) Ganhando em Euros: Sonho Versus Realidade</a:t>
            </a:r>
            <a:endParaRPr b="0" lang="en-US" sz="2200" spc="-1" strike="noStrike">
              <a:latin typeface="Arial"/>
            </a:endParaRPr>
          </a:p>
          <a:p>
            <a:pPr marL="361800" indent="-272520">
              <a:lnSpc>
                <a:spcPct val="150000"/>
              </a:lnSpc>
              <a:buClr>
                <a:srgbClr val="181818"/>
              </a:buClr>
              <a:buFont typeface="Calibri"/>
              <a:buChar char="•"/>
            </a:pPr>
            <a:r>
              <a:rPr b="0" lang="en-US" sz="2200" spc="-1" strike="noStrike">
                <a:solidFill>
                  <a:srgbClr val="181818"/>
                </a:solidFill>
                <a:latin typeface="Calibri"/>
                <a:ea typeface="Calibri"/>
              </a:rPr>
              <a:t>Microfone aberto</a:t>
            </a:r>
            <a:endParaRPr b="0" lang="en-US" sz="22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67" name="Google Shape;61;p8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Objetivos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sldNum" idx="7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E3B3E89-2A38-44EE-8AEA-34C03D869EC8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7;p9" descr=""/>
          <p:cNvPicPr/>
          <p:nvPr/>
        </p:nvPicPr>
        <p:blipFill>
          <a:blip r:embed="rId1"/>
          <a:stretch/>
        </p:blipFill>
        <p:spPr>
          <a:xfrm>
            <a:off x="0" y="-120960"/>
            <a:ext cx="9358560" cy="5263920"/>
          </a:xfrm>
          <a:prstGeom prst="rect">
            <a:avLst/>
          </a:prstGeom>
          <a:ln w="0">
            <a:noFill/>
          </a:ln>
        </p:spPr>
      </p:pic>
      <p:sp>
        <p:nvSpPr>
          <p:cNvPr id="70" name="Google Shape;68;p9"/>
          <p:cNvSpPr/>
          <p:nvPr/>
        </p:nvSpPr>
        <p:spPr>
          <a:xfrm>
            <a:off x="1632960" y="3223080"/>
            <a:ext cx="721512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1c232"/>
                </a:solidFill>
                <a:latin typeface="Arial"/>
                <a:ea typeface="Arial"/>
              </a:rPr>
              <a:t>Apresentarei meu Curriculum Vitae versão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1c232"/>
                </a:solidFill>
                <a:latin typeface="Arial"/>
                <a:ea typeface="Arial"/>
              </a:rPr>
              <a:t>"en passant" com tópicos de interesse educacional e laboral em Portugal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1" name="Google Shape;69;p9" descr=""/>
          <p:cNvPicPr/>
          <p:nvPr/>
        </p:nvPicPr>
        <p:blipFill>
          <a:blip r:embed="rId2"/>
          <a:stretch/>
        </p:blipFill>
        <p:spPr>
          <a:xfrm>
            <a:off x="8127360" y="94320"/>
            <a:ext cx="851040" cy="382320"/>
          </a:xfrm>
          <a:prstGeom prst="rect">
            <a:avLst/>
          </a:prstGeom>
          <a:ln w="0">
            <a:noFill/>
          </a:ln>
        </p:spPr>
      </p:pic>
      <p:sp>
        <p:nvSpPr>
          <p:cNvPr id="72" name="Google Shape;70;p9"/>
          <p:cNvSpPr/>
          <p:nvPr/>
        </p:nvSpPr>
        <p:spPr>
          <a:xfrm>
            <a:off x="1582200" y="1405080"/>
            <a:ext cx="7163640" cy="12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5e145"/>
                </a:solidFill>
                <a:latin typeface="Century Gothic"/>
                <a:ea typeface="Century Gothic"/>
              </a:rPr>
              <a:t>Tema 1 : Apresentação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73" name="Google Shape;71;p9" descr=""/>
          <p:cNvPicPr/>
          <p:nvPr/>
        </p:nvPicPr>
        <p:blipFill>
          <a:blip r:embed="rId3"/>
          <a:srcRect l="38642" t="0" r="0" b="0"/>
          <a:stretch/>
        </p:blipFill>
        <p:spPr>
          <a:xfrm>
            <a:off x="0" y="1344600"/>
            <a:ext cx="851040" cy="1387440"/>
          </a:xfrm>
          <a:prstGeom prst="rect">
            <a:avLst/>
          </a:prstGeom>
          <a:ln w="0">
            <a:noFill/>
          </a:ln>
        </p:spPr>
      </p:pic>
      <p:sp>
        <p:nvSpPr>
          <p:cNvPr id="74" name="PlaceHolder 1"/>
          <p:cNvSpPr>
            <a:spLocks noGrp="1"/>
          </p:cNvSpPr>
          <p:nvPr>
            <p:ph type="sldNum" idx="8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05A83B8F-5622-4683-B1B1-484F2CE88CF2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7;p10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01 - Apresentação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6" name="Google Shape;78;p10"/>
          <p:cNvSpPr/>
          <p:nvPr/>
        </p:nvSpPr>
        <p:spPr>
          <a:xfrm>
            <a:off x="1118880" y="1914840"/>
            <a:ext cx="690552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01.1 - Quem sou eu, </a:t>
            </a:r>
            <a:endParaRPr b="0" lang="en-US" sz="2400" spc="-1" strike="noStrike">
              <a:latin typeface="Arial"/>
            </a:endParaRPr>
          </a:p>
          <a:p>
            <a:pPr marL="533520" indent="3808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conheça-me?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01.2 - Carreira Profissional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01.3 - Carreira Acadêmica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01.4 - Carreira Socio-politica 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77" name="PlaceHolder 1"/>
          <p:cNvSpPr>
            <a:spLocks noGrp="1"/>
          </p:cNvSpPr>
          <p:nvPr>
            <p:ph type="sldNum" idx="9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212630A-3566-4FCF-AB24-46D67143FB2A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78" name="Google Shape;80;p10" descr=""/>
          <p:cNvPicPr/>
          <p:nvPr/>
        </p:nvPicPr>
        <p:blipFill>
          <a:blip r:embed="rId1"/>
          <a:stretch/>
        </p:blipFill>
        <p:spPr>
          <a:xfrm rot="20225400">
            <a:off x="4894200" y="2569680"/>
            <a:ext cx="2103840" cy="210384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81;p10" descr=""/>
          <p:cNvPicPr/>
          <p:nvPr/>
        </p:nvPicPr>
        <p:blipFill>
          <a:blip r:embed="rId2"/>
          <a:stretch/>
        </p:blipFill>
        <p:spPr>
          <a:xfrm rot="20377200">
            <a:off x="5784120" y="506520"/>
            <a:ext cx="2431080" cy="1609560"/>
          </a:xfrm>
          <a:prstGeom prst="rect">
            <a:avLst/>
          </a:prstGeom>
          <a:ln w="0">
            <a:noFill/>
          </a:ln>
        </p:spPr>
      </p:pic>
      <p:pic>
        <p:nvPicPr>
          <p:cNvPr id="80" name="Google Shape;82;p10" descr=""/>
          <p:cNvPicPr/>
          <p:nvPr/>
        </p:nvPicPr>
        <p:blipFill>
          <a:blip r:embed="rId3"/>
          <a:stretch/>
        </p:blipFill>
        <p:spPr>
          <a:xfrm rot="20169000">
            <a:off x="6990120" y="1848240"/>
            <a:ext cx="2630880" cy="179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Num" idx="10"/>
          </p:nvPr>
        </p:nvSpPr>
        <p:spPr>
          <a:xfrm>
            <a:off x="8605080" y="46929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DAD1206-9482-462D-88FD-DC429D6AD3D8}" type="slidenum">
              <a:rPr b="0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82" name="Google Shape;88;p11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1c232"/>
                </a:solidFill>
                <a:latin typeface="Century Gothic"/>
                <a:ea typeface="Century Gothic"/>
              </a:rPr>
              <a:t>01.1 - Quem sou eu?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3" name="Google Shape;89;p11"/>
          <p:cNvSpPr/>
          <p:nvPr/>
        </p:nvSpPr>
        <p:spPr>
          <a:xfrm>
            <a:off x="1014120" y="1972440"/>
            <a:ext cx="690552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181818"/>
                </a:solidFill>
                <a:latin typeface="Calibri"/>
                <a:ea typeface="Calibri"/>
              </a:rPr>
              <a:t>O Vagner em 5 momentos</a:t>
            </a: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84" name="Google Shape;90;p11" descr=""/>
          <p:cNvPicPr/>
          <p:nvPr/>
        </p:nvPicPr>
        <p:blipFill>
          <a:blip r:embed="rId1"/>
          <a:stretch/>
        </p:blipFill>
        <p:spPr>
          <a:xfrm>
            <a:off x="2746440" y="1545480"/>
            <a:ext cx="1638360" cy="91296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91;p11" descr=""/>
          <p:cNvPicPr/>
          <p:nvPr/>
        </p:nvPicPr>
        <p:blipFill>
          <a:blip r:embed="rId2"/>
          <a:stretch/>
        </p:blipFill>
        <p:spPr>
          <a:xfrm>
            <a:off x="501120" y="1545480"/>
            <a:ext cx="1563120" cy="84420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92;p11" descr=""/>
          <p:cNvPicPr/>
          <p:nvPr/>
        </p:nvPicPr>
        <p:blipFill>
          <a:blip r:embed="rId3"/>
          <a:stretch/>
        </p:blipFill>
        <p:spPr>
          <a:xfrm>
            <a:off x="6044400" y="3194280"/>
            <a:ext cx="2792520" cy="156600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93;p11" descr=""/>
          <p:cNvPicPr/>
          <p:nvPr/>
        </p:nvPicPr>
        <p:blipFill>
          <a:blip r:embed="rId4"/>
          <a:stretch/>
        </p:blipFill>
        <p:spPr>
          <a:xfrm>
            <a:off x="3304800" y="3242520"/>
            <a:ext cx="2455560" cy="146952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94;p11" descr=""/>
          <p:cNvPicPr/>
          <p:nvPr/>
        </p:nvPicPr>
        <p:blipFill>
          <a:blip r:embed="rId5"/>
          <a:stretch/>
        </p:blipFill>
        <p:spPr>
          <a:xfrm>
            <a:off x="565560" y="3242520"/>
            <a:ext cx="2455560" cy="146952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95;p11" descr=""/>
          <p:cNvPicPr/>
          <p:nvPr/>
        </p:nvPicPr>
        <p:blipFill>
          <a:blip r:embed="rId6"/>
          <a:stretch/>
        </p:blipFill>
        <p:spPr>
          <a:xfrm>
            <a:off x="5402160" y="1311840"/>
            <a:ext cx="2904120" cy="173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Application>LibreOffice/7.3.2.2$Windows_X86_64 LibreOffice_project/49f2b1bff42cfccbd8f788c8dc32c1c309559be0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2022-06-21T18:14:20Z</dcterms:modified>
  <cp:revision>5</cp:revision>
  <dc:subject/>
  <dc:title/>
</cp:coreProperties>
</file>